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Lst>
  <p:sldSz cy="6858000" cx="12192000"/>
  <p:notesSz cx="6858000" cy="9144000"/>
  <p:embeddedFontLst>
    <p:embeddedFont>
      <p:font typeface="Montserrat"/>
      <p:regular r:id="rId83"/>
      <p:bold r:id="rId84"/>
      <p:italic r:id="rId85"/>
      <p:boldItalic r:id="rId86"/>
    </p:embeddedFont>
    <p:embeddedFont>
      <p:font typeface="Lato"/>
      <p:regular r:id="rId87"/>
      <p:bold r:id="rId88"/>
      <p:italic r:id="rId89"/>
      <p:boldItalic r:id="rId90"/>
    </p:embeddedFont>
    <p:embeddedFont>
      <p:font typeface="Arial Narrow"/>
      <p:regular r:id="rId91"/>
      <p:bold r:id="rId92"/>
      <p:italic r:id="rId93"/>
      <p:boldItalic r:id="rId94"/>
    </p:embeddedFont>
    <p:embeddedFont>
      <p:font typeface="Century Gothic"/>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9" roundtripDataSignature="AMtx7mgGM8D2dmtP64fp8Rp7uhOW/FTu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CenturyGothic-regular.fntdata"/><Relationship Id="rId94" Type="http://schemas.openxmlformats.org/officeDocument/2006/relationships/font" Target="fonts/ArialNarrow-boldItalic.fntdata"/><Relationship Id="rId97" Type="http://schemas.openxmlformats.org/officeDocument/2006/relationships/font" Target="fonts/CenturyGothic-italic.fntdata"/><Relationship Id="rId96" Type="http://schemas.openxmlformats.org/officeDocument/2006/relationships/font" Target="fonts/CenturyGothic-bold.fntdata"/><Relationship Id="rId11" Type="http://schemas.openxmlformats.org/officeDocument/2006/relationships/slide" Target="slides/slide7.xml"/><Relationship Id="rId99" Type="http://customschemas.google.com/relationships/presentationmetadata" Target="metadata"/><Relationship Id="rId10" Type="http://schemas.openxmlformats.org/officeDocument/2006/relationships/slide" Target="slides/slide6.xml"/><Relationship Id="rId98" Type="http://schemas.openxmlformats.org/officeDocument/2006/relationships/font" Target="fonts/CenturyGothic-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ArialNarrow-regular.fntdata"/><Relationship Id="rId90" Type="http://schemas.openxmlformats.org/officeDocument/2006/relationships/font" Target="fonts/Lato-boldItalic.fntdata"/><Relationship Id="rId93" Type="http://schemas.openxmlformats.org/officeDocument/2006/relationships/font" Target="fonts/ArialNarrow-italic.fntdata"/><Relationship Id="rId92" Type="http://schemas.openxmlformats.org/officeDocument/2006/relationships/font" Target="fonts/ArialNarrow-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Montserrat-bold.fntdata"/><Relationship Id="rId83" Type="http://schemas.openxmlformats.org/officeDocument/2006/relationships/font" Target="fonts/Montserrat-regular.fntdata"/><Relationship Id="rId86" Type="http://schemas.openxmlformats.org/officeDocument/2006/relationships/font" Target="fonts/Montserrat-boldItalic.fntdata"/><Relationship Id="rId85" Type="http://schemas.openxmlformats.org/officeDocument/2006/relationships/font" Target="fonts/Montserrat-italic.fntdata"/><Relationship Id="rId88" Type="http://schemas.openxmlformats.org/officeDocument/2006/relationships/font" Target="fonts/Lato-bold.fntdata"/><Relationship Id="rId87" Type="http://schemas.openxmlformats.org/officeDocument/2006/relationships/font" Target="fonts/Lato-regular.fntdata"/><Relationship Id="rId89" Type="http://schemas.openxmlformats.org/officeDocument/2006/relationships/font" Target="fonts/Lato-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1d51c64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111d51c64e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1d51c64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111d51c64eb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1d51c64e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11d51c64eb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3323af658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13323af658_0_2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32967f4f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32967f4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13323af65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113323af658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3323af658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113323af658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3323af65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113323af658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2c59620f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112c59620f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2c59620f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12c59620f2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2c59620f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112c59620f2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2c59620f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112c59620f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2b98f240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12b98f2408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2b98f240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112b98f2408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2b98f240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112b98f2408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12b98f240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112b98f240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113323af658_0_4"/>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g113323af658_0_4"/>
          <p:cNvGrpSpPr/>
          <p:nvPr/>
        </p:nvGrpSpPr>
        <p:grpSpPr>
          <a:xfrm>
            <a:off x="0" y="654"/>
            <a:ext cx="6871435" cy="6845694"/>
            <a:chOff x="0" y="75"/>
            <a:chExt cx="5153705" cy="5152950"/>
          </a:xfrm>
        </p:grpSpPr>
        <p:sp>
          <p:nvSpPr>
            <p:cNvPr id="12" name="Google Shape;12;g113323af658_0_4"/>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113323af658_0_4"/>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4" name="Google Shape;14;g113323af658_0_4"/>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5" name="Google Shape;15;g113323af658_0_4"/>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6" name="Google Shape;16;g113323af658_0_4"/>
          <p:cNvSpPr txBox="1"/>
          <p:nvPr>
            <p:ph type="ctrTitle"/>
          </p:nvPr>
        </p:nvSpPr>
        <p:spPr>
          <a:xfrm>
            <a:off x="4716200" y="2104533"/>
            <a:ext cx="66900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p:txBody>
      </p:sp>
      <p:sp>
        <p:nvSpPr>
          <p:cNvPr id="17" name="Google Shape;17;g113323af658_0_4"/>
          <p:cNvSpPr txBox="1"/>
          <p:nvPr>
            <p:ph idx="1" type="subTitle"/>
          </p:nvPr>
        </p:nvSpPr>
        <p:spPr>
          <a:xfrm>
            <a:off x="6778600" y="5233233"/>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18" name="Google Shape;18;g113323af658_0_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g113323af658_0_100"/>
          <p:cNvGrpSpPr/>
          <p:nvPr/>
        </p:nvGrpSpPr>
        <p:grpSpPr>
          <a:xfrm>
            <a:off x="5875053" y="0"/>
            <a:ext cx="6316642" cy="6857248"/>
            <a:chOff x="4406400" y="0"/>
            <a:chExt cx="4737600" cy="5143065"/>
          </a:xfrm>
        </p:grpSpPr>
        <p:sp>
          <p:nvSpPr>
            <p:cNvPr id="107" name="Google Shape;107;g113323af658_0_100"/>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8" name="Google Shape;108;g113323af658_0_10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g113323af658_0_100"/>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 name="Google Shape;110;g113323af658_0_10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 name="Google Shape;111;g113323af658_0_100"/>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g113323af658_0_10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g113323af658_0_10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g113323af658_0_100"/>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g113323af658_0_100"/>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g113323af658_0_10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g113323af658_0_100"/>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g113323af658_0_10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g113323af658_0_100"/>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g113323af658_0_10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g113323af658_0_100"/>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g113323af658_0_1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g113323af658_0_10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g113323af658_0_100"/>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5" name="Google Shape;125;g113323af658_0_100"/>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10700"/>
              <a:buNone/>
              <a:defRPr sz="10700"/>
            </a:lvl1pPr>
            <a:lvl2pPr lvl="1" rtl="0">
              <a:spcBef>
                <a:spcPts val="0"/>
              </a:spcBef>
              <a:spcAft>
                <a:spcPts val="0"/>
              </a:spcAft>
              <a:buSzPts val="10700"/>
              <a:buNone/>
              <a:defRPr sz="10700"/>
            </a:lvl2pPr>
            <a:lvl3pPr lvl="2" rtl="0">
              <a:spcBef>
                <a:spcPts val="0"/>
              </a:spcBef>
              <a:spcAft>
                <a:spcPts val="0"/>
              </a:spcAft>
              <a:buSzPts val="10700"/>
              <a:buNone/>
              <a:defRPr sz="10700"/>
            </a:lvl3pPr>
            <a:lvl4pPr lvl="3" rtl="0">
              <a:spcBef>
                <a:spcPts val="0"/>
              </a:spcBef>
              <a:spcAft>
                <a:spcPts val="0"/>
              </a:spcAft>
              <a:buSzPts val="10700"/>
              <a:buNone/>
              <a:defRPr sz="10700"/>
            </a:lvl4pPr>
            <a:lvl5pPr lvl="4" rtl="0">
              <a:spcBef>
                <a:spcPts val="0"/>
              </a:spcBef>
              <a:spcAft>
                <a:spcPts val="0"/>
              </a:spcAft>
              <a:buSzPts val="10700"/>
              <a:buNone/>
              <a:defRPr sz="10700"/>
            </a:lvl5pPr>
            <a:lvl6pPr lvl="5" rtl="0">
              <a:spcBef>
                <a:spcPts val="0"/>
              </a:spcBef>
              <a:spcAft>
                <a:spcPts val="0"/>
              </a:spcAft>
              <a:buSzPts val="10700"/>
              <a:buNone/>
              <a:defRPr sz="10700"/>
            </a:lvl6pPr>
            <a:lvl7pPr lvl="6" rtl="0">
              <a:spcBef>
                <a:spcPts val="0"/>
              </a:spcBef>
              <a:spcAft>
                <a:spcPts val="0"/>
              </a:spcAft>
              <a:buSzPts val="10700"/>
              <a:buNone/>
              <a:defRPr sz="10700"/>
            </a:lvl7pPr>
            <a:lvl8pPr lvl="7" rtl="0">
              <a:spcBef>
                <a:spcPts val="0"/>
              </a:spcBef>
              <a:spcAft>
                <a:spcPts val="0"/>
              </a:spcAft>
              <a:buSzPts val="10700"/>
              <a:buNone/>
              <a:defRPr sz="10700"/>
            </a:lvl8pPr>
            <a:lvl9pPr lvl="8" rtl="0">
              <a:spcBef>
                <a:spcPts val="0"/>
              </a:spcBef>
              <a:spcAft>
                <a:spcPts val="0"/>
              </a:spcAft>
              <a:buSzPts val="10700"/>
              <a:buNone/>
              <a:defRPr sz="10700"/>
            </a:lvl9pPr>
          </a:lstStyle>
          <a:p>
            <a:r>
              <a:t>xx%</a:t>
            </a:r>
          </a:p>
        </p:txBody>
      </p:sp>
      <p:sp>
        <p:nvSpPr>
          <p:cNvPr id="126" name="Google Shape;126;g113323af658_0_100"/>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27" name="Google Shape;127;g113323af658_0_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g113323af658_0_1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130" name="Shape 130"/>
        <p:cNvGrpSpPr/>
        <p:nvPr/>
      </p:nvGrpSpPr>
      <p:grpSpPr>
        <a:xfrm>
          <a:off x="0" y="0"/>
          <a:ext cx="0" cy="0"/>
          <a:chOff x="0" y="0"/>
          <a:chExt cx="0" cy="0"/>
        </a:xfrm>
      </p:grpSpPr>
      <p:sp>
        <p:nvSpPr>
          <p:cNvPr id="131" name="Google Shape;131;g113323af658_0_125"/>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lvl1pPr lvl="0" rtl="0" algn="l">
              <a:spcBef>
                <a:spcPts val="0"/>
              </a:spcBef>
              <a:spcAft>
                <a:spcPts val="0"/>
              </a:spcAft>
              <a:buClr>
                <a:srgbClr val="168DBA"/>
              </a:buClr>
              <a:buSzPts val="1800"/>
              <a:buNone/>
              <a:defRPr/>
            </a:lvl1pPr>
            <a:lvl2pPr lvl="1" rtl="0" algn="l">
              <a:spcBef>
                <a:spcPts val="0"/>
              </a:spcBef>
              <a:spcAft>
                <a:spcPts val="0"/>
              </a:spcAft>
              <a:buSzPts val="3700"/>
              <a:buNone/>
              <a:defRPr/>
            </a:lvl2pPr>
            <a:lvl3pPr lvl="2" rtl="0" algn="l">
              <a:spcBef>
                <a:spcPts val="0"/>
              </a:spcBef>
              <a:spcAft>
                <a:spcPts val="0"/>
              </a:spcAft>
              <a:buSzPts val="3700"/>
              <a:buNone/>
              <a:defRPr/>
            </a:lvl3pPr>
            <a:lvl4pPr lvl="3" rtl="0" algn="l">
              <a:spcBef>
                <a:spcPts val="0"/>
              </a:spcBef>
              <a:spcAft>
                <a:spcPts val="0"/>
              </a:spcAft>
              <a:buSzPts val="3700"/>
              <a:buNone/>
              <a:defRPr/>
            </a:lvl4pPr>
            <a:lvl5pPr lvl="4" rtl="0" algn="l">
              <a:spcBef>
                <a:spcPts val="0"/>
              </a:spcBef>
              <a:spcAft>
                <a:spcPts val="0"/>
              </a:spcAft>
              <a:buSzPts val="3700"/>
              <a:buNone/>
              <a:defRPr/>
            </a:lvl5pPr>
            <a:lvl6pPr lvl="5" rtl="0" algn="l">
              <a:spcBef>
                <a:spcPts val="0"/>
              </a:spcBef>
              <a:spcAft>
                <a:spcPts val="0"/>
              </a:spcAft>
              <a:buSzPts val="3700"/>
              <a:buNone/>
              <a:defRPr/>
            </a:lvl6pPr>
            <a:lvl7pPr lvl="6" rtl="0" algn="l">
              <a:spcBef>
                <a:spcPts val="0"/>
              </a:spcBef>
              <a:spcAft>
                <a:spcPts val="0"/>
              </a:spcAft>
              <a:buSzPts val="3700"/>
              <a:buNone/>
              <a:defRPr/>
            </a:lvl7pPr>
            <a:lvl8pPr lvl="7" rtl="0" algn="l">
              <a:spcBef>
                <a:spcPts val="0"/>
              </a:spcBef>
              <a:spcAft>
                <a:spcPts val="0"/>
              </a:spcAft>
              <a:buSzPts val="3700"/>
              <a:buNone/>
              <a:defRPr/>
            </a:lvl8pPr>
            <a:lvl9pPr lvl="8" rtl="0" algn="l">
              <a:spcBef>
                <a:spcPts val="0"/>
              </a:spcBef>
              <a:spcAft>
                <a:spcPts val="0"/>
              </a:spcAft>
              <a:buSzPts val="3700"/>
              <a:buNone/>
              <a:defRPr/>
            </a:lvl9pPr>
          </a:lstStyle>
          <a:p/>
        </p:txBody>
      </p:sp>
      <p:sp>
        <p:nvSpPr>
          <p:cNvPr id="132" name="Google Shape;132;g113323af658_0_125"/>
          <p:cNvSpPr txBox="1"/>
          <p:nvPr>
            <p:ph idx="1" type="body"/>
          </p:nvPr>
        </p:nvSpPr>
        <p:spPr>
          <a:xfrm>
            <a:off x="2589212" y="2133600"/>
            <a:ext cx="8915400" cy="3777600"/>
          </a:xfrm>
          <a:prstGeom prst="rect">
            <a:avLst/>
          </a:prstGeom>
          <a:noFill/>
          <a:ln>
            <a:noFill/>
          </a:ln>
        </p:spPr>
        <p:txBody>
          <a:bodyPr anchorCtr="0" anchor="t" bIns="45700" lIns="91425" spcFirstLastPara="1" rIns="91425" wrap="square" tIns="45700">
            <a:normAutofit/>
          </a:bodyPr>
          <a:lstStyle>
            <a:lvl1pPr indent="-342900" lvl="0" marL="457200" rtl="0" algn="l">
              <a:spcBef>
                <a:spcPts val="1000"/>
              </a:spcBef>
              <a:spcAft>
                <a:spcPts val="0"/>
              </a:spcAft>
              <a:buSzPts val="1800"/>
              <a:buChar char="●"/>
              <a:defRPr/>
            </a:lvl1pPr>
            <a:lvl2pPr indent="-342900" lvl="1" marL="914400" rtl="0" algn="l">
              <a:spcBef>
                <a:spcPts val="1000"/>
              </a:spcBef>
              <a:spcAft>
                <a:spcPts val="0"/>
              </a:spcAft>
              <a:buSzPts val="1800"/>
              <a:buChar char="○"/>
              <a:defRPr/>
            </a:lvl2pPr>
            <a:lvl3pPr indent="-342900" lvl="2" marL="1371600" rtl="0" algn="l">
              <a:spcBef>
                <a:spcPts val="1000"/>
              </a:spcBef>
              <a:spcAft>
                <a:spcPts val="0"/>
              </a:spcAft>
              <a:buSzPts val="1800"/>
              <a:buChar char="■"/>
              <a:defRPr/>
            </a:lvl3pPr>
            <a:lvl4pPr indent="-342900" lvl="3" marL="1828800" rtl="0" algn="l">
              <a:spcBef>
                <a:spcPts val="1000"/>
              </a:spcBef>
              <a:spcAft>
                <a:spcPts val="0"/>
              </a:spcAft>
              <a:buSzPts val="1800"/>
              <a:buChar char="●"/>
              <a:defRPr/>
            </a:lvl4pPr>
            <a:lvl5pPr indent="-342900" lvl="4" marL="2286000" rtl="0" algn="l">
              <a:spcBef>
                <a:spcPts val="1000"/>
              </a:spcBef>
              <a:spcAft>
                <a:spcPts val="0"/>
              </a:spcAft>
              <a:buSzPts val="1800"/>
              <a:buChar char="○"/>
              <a:defRPr/>
            </a:lvl5pPr>
            <a:lvl6pPr indent="-342900" lvl="5" marL="2743200" rtl="0" algn="l">
              <a:spcBef>
                <a:spcPts val="1000"/>
              </a:spcBef>
              <a:spcAft>
                <a:spcPts val="0"/>
              </a:spcAft>
              <a:buSzPts val="1800"/>
              <a:buChar char="■"/>
              <a:defRPr/>
            </a:lvl6pPr>
            <a:lvl7pPr indent="-342900" lvl="6" marL="3200400" rtl="0" algn="l">
              <a:spcBef>
                <a:spcPts val="1000"/>
              </a:spcBef>
              <a:spcAft>
                <a:spcPts val="0"/>
              </a:spcAft>
              <a:buSzPts val="1800"/>
              <a:buChar char="●"/>
              <a:defRPr/>
            </a:lvl7pPr>
            <a:lvl8pPr indent="-342900" lvl="7" marL="3657600" rtl="0" algn="l">
              <a:spcBef>
                <a:spcPts val="1000"/>
              </a:spcBef>
              <a:spcAft>
                <a:spcPts val="0"/>
              </a:spcAft>
              <a:buSzPts val="1800"/>
              <a:buChar char="○"/>
              <a:defRPr/>
            </a:lvl8pPr>
            <a:lvl9pPr indent="-342900" lvl="8" marL="4114800" rtl="0" algn="l">
              <a:spcBef>
                <a:spcPts val="1000"/>
              </a:spcBef>
              <a:spcAft>
                <a:spcPts val="0"/>
              </a:spcAft>
              <a:buSzPts val="1800"/>
              <a:buChar char="■"/>
              <a:defRPr/>
            </a:lvl9pPr>
          </a:lstStyle>
          <a:p/>
        </p:txBody>
      </p:sp>
      <p:sp>
        <p:nvSpPr>
          <p:cNvPr id="133" name="Google Shape;133;g113323af658_0_125"/>
          <p:cNvSpPr txBox="1"/>
          <p:nvPr>
            <p:ph idx="10" type="dt"/>
          </p:nvPr>
        </p:nvSpPr>
        <p:spPr>
          <a:xfrm>
            <a:off x="10361612" y="6130437"/>
            <a:ext cx="1146300" cy="3705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g113323af658_0_125"/>
          <p:cNvSpPr txBox="1"/>
          <p:nvPr>
            <p:ph idx="11" type="ftr"/>
          </p:nvPr>
        </p:nvSpPr>
        <p:spPr>
          <a:xfrm>
            <a:off x="2589212" y="6135808"/>
            <a:ext cx="76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g113323af658_0_125"/>
          <p:cNvSpPr/>
          <p:nvPr/>
        </p:nvSpPr>
        <p:spPr>
          <a:xfrm flipH="1" rot="10800000">
            <a:off x="-4189" y="714372"/>
            <a:ext cx="1588529" cy="507300"/>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g113323af658_0_125"/>
          <p:cNvSpPr txBox="1"/>
          <p:nvPr>
            <p:ph idx="12" type="sldNum"/>
          </p:nvPr>
        </p:nvSpPr>
        <p:spPr>
          <a:xfrm>
            <a:off x="531812" y="787782"/>
            <a:ext cx="7797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g113323af658_0_14"/>
          <p:cNvGrpSpPr/>
          <p:nvPr/>
        </p:nvGrpSpPr>
        <p:grpSpPr>
          <a:xfrm>
            <a:off x="5875053" y="0"/>
            <a:ext cx="6316642" cy="6857248"/>
            <a:chOff x="4406400" y="0"/>
            <a:chExt cx="4737600" cy="5143065"/>
          </a:xfrm>
        </p:grpSpPr>
        <p:sp>
          <p:nvSpPr>
            <p:cNvPr id="21" name="Google Shape;21;g113323af658_0_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 name="Google Shape;22;g113323af658_0_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 name="Google Shape;23;g113323af658_0_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 name="Google Shape;24;g113323af658_0_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 name="Google Shape;25;g113323af658_0_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113323af658_0_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113323af658_0_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113323af658_0_14"/>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113323af658_0_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g113323af658_0_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g113323af658_0_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g113323af658_0_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g113323af658_0_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g113323af658_0_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113323af658_0_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g113323af658_0_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113323af658_0_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13323af658_0_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 name="Google Shape;39;g113323af658_0_14"/>
          <p:cNvSpPr txBox="1"/>
          <p:nvPr>
            <p:ph type="title"/>
          </p:nvPr>
        </p:nvSpPr>
        <p:spPr>
          <a:xfrm>
            <a:off x="1098467" y="2737333"/>
            <a:ext cx="6116100" cy="15315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0" name="Google Shape;40;g113323af658_0_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g113323af658_0_36"/>
          <p:cNvGrpSpPr/>
          <p:nvPr/>
        </p:nvGrpSpPr>
        <p:grpSpPr>
          <a:xfrm>
            <a:off x="0" y="507989"/>
            <a:ext cx="1383765" cy="1355016"/>
            <a:chOff x="0" y="381001"/>
            <a:chExt cx="1037850" cy="1016287"/>
          </a:xfrm>
        </p:grpSpPr>
        <p:sp>
          <p:nvSpPr>
            <p:cNvPr id="43" name="Google Shape;43;g113323af658_0_3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113323af658_0_3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g113323af658_0_3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46" name="Google Shape;46;g113323af658_0_36"/>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47" name="Google Shape;47;g113323af658_0_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g113323af658_0_43"/>
          <p:cNvGrpSpPr/>
          <p:nvPr/>
        </p:nvGrpSpPr>
        <p:grpSpPr>
          <a:xfrm>
            <a:off x="0" y="507989"/>
            <a:ext cx="1383765" cy="1355016"/>
            <a:chOff x="0" y="381001"/>
            <a:chExt cx="1037850" cy="1016287"/>
          </a:xfrm>
        </p:grpSpPr>
        <p:sp>
          <p:nvSpPr>
            <p:cNvPr id="50" name="Google Shape;50;g113323af658_0_43"/>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113323af658_0_43"/>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g113323af658_0_43"/>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3" name="Google Shape;53;g113323af658_0_43"/>
          <p:cNvSpPr txBox="1"/>
          <p:nvPr>
            <p:ph idx="1" type="body"/>
          </p:nvPr>
        </p:nvSpPr>
        <p:spPr>
          <a:xfrm>
            <a:off x="1730000" y="2090067"/>
            <a:ext cx="45375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4" name="Google Shape;54;g113323af658_0_43"/>
          <p:cNvSpPr txBox="1"/>
          <p:nvPr>
            <p:ph idx="2" type="body"/>
          </p:nvPr>
        </p:nvSpPr>
        <p:spPr>
          <a:xfrm>
            <a:off x="6577628" y="2090067"/>
            <a:ext cx="45375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5" name="Google Shape;55;g113323af658_0_4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g113323af658_0_51"/>
          <p:cNvGrpSpPr/>
          <p:nvPr/>
        </p:nvGrpSpPr>
        <p:grpSpPr>
          <a:xfrm>
            <a:off x="0" y="507989"/>
            <a:ext cx="1383765" cy="1355016"/>
            <a:chOff x="0" y="381001"/>
            <a:chExt cx="1037850" cy="1016287"/>
          </a:xfrm>
        </p:grpSpPr>
        <p:sp>
          <p:nvSpPr>
            <p:cNvPr id="58" name="Google Shape;58;g113323af658_0_51"/>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g113323af658_0_51"/>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0" name="Google Shape;60;g113323af658_0_51"/>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1" name="Google Shape;61;g113323af658_0_5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g113323af658_0_57"/>
          <p:cNvGrpSpPr/>
          <p:nvPr/>
        </p:nvGrpSpPr>
        <p:grpSpPr>
          <a:xfrm>
            <a:off x="0" y="507989"/>
            <a:ext cx="1383765" cy="1355016"/>
            <a:chOff x="0" y="381001"/>
            <a:chExt cx="1037850" cy="1016287"/>
          </a:xfrm>
        </p:grpSpPr>
        <p:sp>
          <p:nvSpPr>
            <p:cNvPr id="64" name="Google Shape;64;g113323af658_0_5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113323af658_0_5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g113323af658_0_57"/>
          <p:cNvSpPr txBox="1"/>
          <p:nvPr>
            <p:ph type="title"/>
          </p:nvPr>
        </p:nvSpPr>
        <p:spPr>
          <a:xfrm>
            <a:off x="1730000" y="525000"/>
            <a:ext cx="5065200" cy="19908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7" name="Google Shape;67;g113323af658_0_57"/>
          <p:cNvSpPr txBox="1"/>
          <p:nvPr>
            <p:ph idx="1" type="body"/>
          </p:nvPr>
        </p:nvSpPr>
        <p:spPr>
          <a:xfrm>
            <a:off x="1730000" y="2630067"/>
            <a:ext cx="5065200" cy="3221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68" name="Google Shape;68;g113323af658_0_5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g113323af658_0_64"/>
          <p:cNvGrpSpPr/>
          <p:nvPr/>
        </p:nvGrpSpPr>
        <p:grpSpPr>
          <a:xfrm>
            <a:off x="5875053" y="0"/>
            <a:ext cx="6316642" cy="6857829"/>
            <a:chOff x="4406400" y="0"/>
            <a:chExt cx="4737600" cy="5143500"/>
          </a:xfrm>
        </p:grpSpPr>
        <p:sp>
          <p:nvSpPr>
            <p:cNvPr id="71" name="Google Shape;71;g113323af658_0_64"/>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g113323af658_0_64"/>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 name="Google Shape;73;g113323af658_0_64"/>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 name="Google Shape;74;g113323af658_0_6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g113323af658_0_64"/>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113323af658_0_64"/>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113323af658_0_64"/>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113323af658_0_64"/>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113323af658_0_64"/>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g113323af658_0_64"/>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g113323af658_0_64"/>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g113323af658_0_64"/>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g113323af658_0_64"/>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g113323af658_0_6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g113323af658_0_64"/>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g113323af658_0_64"/>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g113323af658_0_64"/>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g113323af658_0_64"/>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9" name="Google Shape;89;g113323af658_0_64"/>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0" name="Google Shape;90;g113323af658_0_6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g113323af658_0_86"/>
          <p:cNvGrpSpPr/>
          <p:nvPr/>
        </p:nvGrpSpPr>
        <p:grpSpPr>
          <a:xfrm>
            <a:off x="0" y="507989"/>
            <a:ext cx="1383765" cy="1355016"/>
            <a:chOff x="0" y="381001"/>
            <a:chExt cx="1037850" cy="1016287"/>
          </a:xfrm>
        </p:grpSpPr>
        <p:sp>
          <p:nvSpPr>
            <p:cNvPr id="93" name="Google Shape;93;g113323af658_0_8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 name="Google Shape;94;g113323af658_0_8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5" name="Google Shape;95;g113323af658_0_86"/>
          <p:cNvSpPr txBox="1"/>
          <p:nvPr>
            <p:ph type="title"/>
          </p:nvPr>
        </p:nvSpPr>
        <p:spPr>
          <a:xfrm>
            <a:off x="1730000" y="2211100"/>
            <a:ext cx="4048500" cy="2335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96" name="Google Shape;96;g113323af658_0_86"/>
          <p:cNvSpPr txBox="1"/>
          <p:nvPr>
            <p:ph idx="1" type="subTitle"/>
          </p:nvPr>
        </p:nvSpPr>
        <p:spPr>
          <a:xfrm>
            <a:off x="1730000" y="4717333"/>
            <a:ext cx="4048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97" name="Google Shape;97;g113323af658_0_86"/>
          <p:cNvSpPr txBox="1"/>
          <p:nvPr>
            <p:ph idx="2" type="body"/>
          </p:nvPr>
        </p:nvSpPr>
        <p:spPr>
          <a:xfrm>
            <a:off x="6197600" y="2262133"/>
            <a:ext cx="4902300" cy="31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98" name="Google Shape;98;g113323af658_0_8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g113323af658_0_94"/>
          <p:cNvGrpSpPr/>
          <p:nvPr/>
        </p:nvGrpSpPr>
        <p:grpSpPr>
          <a:xfrm>
            <a:off x="0" y="5504636"/>
            <a:ext cx="931877" cy="912853"/>
            <a:chOff x="0" y="3785672"/>
            <a:chExt cx="698925" cy="684657"/>
          </a:xfrm>
        </p:grpSpPr>
        <p:sp>
          <p:nvSpPr>
            <p:cNvPr id="101" name="Google Shape;101;g113323af658_0_94"/>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2" name="Google Shape;102;g113323af658_0_94"/>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3" name="Google Shape;103;g113323af658_0_94"/>
          <p:cNvSpPr txBox="1"/>
          <p:nvPr>
            <p:ph idx="1" type="body"/>
          </p:nvPr>
        </p:nvSpPr>
        <p:spPr>
          <a:xfrm>
            <a:off x="1083633" y="5740500"/>
            <a:ext cx="9248100" cy="6984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104" name="Google Shape;104;g113323af658_0_9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g113323af658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7" name="Google Shape;7;g113323af658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8" name="Google Shape;8;g113323af658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lt1"/>
                </a:solidFill>
                <a:latin typeface="Lato"/>
                <a:ea typeface="Lato"/>
                <a:cs typeface="Lato"/>
                <a:sym typeface="Lato"/>
              </a:defRPr>
            </a:lvl1pPr>
            <a:lvl2pPr lvl="1" rtl="0" algn="r">
              <a:buNone/>
              <a:defRPr sz="1300">
                <a:solidFill>
                  <a:schemeClr val="lt1"/>
                </a:solidFill>
                <a:latin typeface="Lato"/>
                <a:ea typeface="Lato"/>
                <a:cs typeface="Lato"/>
                <a:sym typeface="Lato"/>
              </a:defRPr>
            </a:lvl2pPr>
            <a:lvl3pPr lvl="2" rtl="0" algn="r">
              <a:buNone/>
              <a:defRPr sz="1300">
                <a:solidFill>
                  <a:schemeClr val="lt1"/>
                </a:solidFill>
                <a:latin typeface="Lato"/>
                <a:ea typeface="Lato"/>
                <a:cs typeface="Lato"/>
                <a:sym typeface="Lato"/>
              </a:defRPr>
            </a:lvl3pPr>
            <a:lvl4pPr lvl="3" rtl="0" algn="r">
              <a:buNone/>
              <a:defRPr sz="1300">
                <a:solidFill>
                  <a:schemeClr val="lt1"/>
                </a:solidFill>
                <a:latin typeface="Lato"/>
                <a:ea typeface="Lato"/>
                <a:cs typeface="Lato"/>
                <a:sym typeface="Lato"/>
              </a:defRPr>
            </a:lvl4pPr>
            <a:lvl5pPr lvl="4" rtl="0" algn="r">
              <a:buNone/>
              <a:defRPr sz="1300">
                <a:solidFill>
                  <a:schemeClr val="lt1"/>
                </a:solidFill>
                <a:latin typeface="Lato"/>
                <a:ea typeface="Lato"/>
                <a:cs typeface="Lato"/>
                <a:sym typeface="Lato"/>
              </a:defRPr>
            </a:lvl5pPr>
            <a:lvl6pPr lvl="5" rtl="0" algn="r">
              <a:buNone/>
              <a:defRPr sz="1300">
                <a:solidFill>
                  <a:schemeClr val="lt1"/>
                </a:solidFill>
                <a:latin typeface="Lato"/>
                <a:ea typeface="Lato"/>
                <a:cs typeface="Lato"/>
                <a:sym typeface="Lato"/>
              </a:defRPr>
            </a:lvl6pPr>
            <a:lvl7pPr lvl="6" rtl="0" algn="r">
              <a:buNone/>
              <a:defRPr sz="1300">
                <a:solidFill>
                  <a:schemeClr val="lt1"/>
                </a:solidFill>
                <a:latin typeface="Lato"/>
                <a:ea typeface="Lato"/>
                <a:cs typeface="Lato"/>
                <a:sym typeface="Lato"/>
              </a:defRPr>
            </a:lvl7pPr>
            <a:lvl8pPr lvl="7" rtl="0" algn="r">
              <a:buNone/>
              <a:defRPr sz="1300">
                <a:solidFill>
                  <a:schemeClr val="lt1"/>
                </a:solidFill>
                <a:latin typeface="Lato"/>
                <a:ea typeface="Lato"/>
                <a:cs typeface="Lato"/>
                <a:sym typeface="Lato"/>
              </a:defRPr>
            </a:lvl8pPr>
            <a:lvl9pPr lvl="8" rtl="0"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png"/><Relationship Id="rId6"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1.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29.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
          <p:cNvSpPr txBox="1"/>
          <p:nvPr>
            <p:ph type="ctrTitle"/>
          </p:nvPr>
        </p:nvSpPr>
        <p:spPr>
          <a:xfrm>
            <a:off x="3048000" y="1894528"/>
            <a:ext cx="9144000" cy="1582200"/>
          </a:xfrm>
          <a:prstGeom prst="rect">
            <a:avLst/>
          </a:prstGeom>
          <a:noFill/>
          <a:ln>
            <a:noFill/>
          </a:ln>
        </p:spPr>
        <p:txBody>
          <a:bodyPr anchorCtr="0" anchor="b" bIns="45700" lIns="91425" spcFirstLastPara="1" rIns="91425" wrap="square" tIns="45700">
            <a:normAutofit/>
          </a:bodyPr>
          <a:lstStyle/>
          <a:p>
            <a:pPr indent="0" lvl="0" marL="914400" rtl="0" algn="l">
              <a:spcBef>
                <a:spcPts val="0"/>
              </a:spcBef>
              <a:spcAft>
                <a:spcPts val="0"/>
              </a:spcAft>
              <a:buClr>
                <a:srgbClr val="168DBA"/>
              </a:buClr>
              <a:buSzPts val="4000"/>
              <a:buFont typeface="Arial Rounded"/>
              <a:buNone/>
            </a:pPr>
            <a:r>
              <a:rPr b="1" lang="fr-FR" sz="4000">
                <a:latin typeface="Arial Rounded"/>
                <a:ea typeface="Arial Rounded"/>
                <a:cs typeface="Arial Rounded"/>
                <a:sym typeface="Arial Rounded"/>
              </a:rPr>
              <a:t>THÈME</a:t>
            </a:r>
            <a:r>
              <a:rPr b="1" lang="fr-FR" sz="4000">
                <a:latin typeface="Arial Rounded"/>
                <a:ea typeface="Arial Rounded"/>
                <a:cs typeface="Arial Rounded"/>
                <a:sym typeface="Arial Rounded"/>
              </a:rPr>
              <a:t> 5: Diagrammes UML de Modélisation Dynamique</a:t>
            </a:r>
            <a:endParaRPr b="1" sz="4000">
              <a:latin typeface="Arial Rounded"/>
              <a:ea typeface="Arial Rounded"/>
              <a:cs typeface="Arial Rounded"/>
              <a:sym typeface="Arial Round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5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Le message</a:t>
            </a:r>
            <a:endParaRPr b="1">
              <a:latin typeface="Arial Rounded"/>
              <a:ea typeface="Arial Rounded"/>
              <a:cs typeface="Arial Rounded"/>
              <a:sym typeface="Arial Rounded"/>
            </a:endParaRPr>
          </a:p>
        </p:txBody>
      </p:sp>
      <p:sp>
        <p:nvSpPr>
          <p:cNvPr id="195" name="Google Shape;195;p51"/>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Un message est une information circulant entre deux instances selon l’ordre chronologique (du haut vers le bas). Il existe plusieurs types de messages.</a:t>
            </a:r>
            <a:endParaRPr/>
          </a:p>
          <a:p>
            <a:pPr indent="-228600" lvl="0" marL="342900" rtl="0" algn="l">
              <a:spcBef>
                <a:spcPts val="1000"/>
              </a:spcBef>
              <a:spcAft>
                <a:spcPts val="0"/>
              </a:spcAft>
              <a:buSzPts val="1800"/>
              <a:buNone/>
            </a:pPr>
            <a:r>
              <a:t/>
            </a:r>
            <a:endParaRPr/>
          </a:p>
        </p:txBody>
      </p:sp>
      <p:pic>
        <p:nvPicPr>
          <p:cNvPr id="196" name="Google Shape;196;p51"/>
          <p:cNvPicPr preferRelativeResize="0"/>
          <p:nvPr/>
        </p:nvPicPr>
        <p:blipFill rotWithShape="1">
          <a:blip r:embed="rId3">
            <a:alphaModFix/>
          </a:blip>
          <a:srcRect b="0" l="0" r="0" t="0"/>
          <a:stretch/>
        </p:blipFill>
        <p:spPr>
          <a:xfrm>
            <a:off x="4213483" y="3240217"/>
            <a:ext cx="4427598" cy="23073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11d51c64eb_0_0"/>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Barre d’activation d’un objet</a:t>
            </a:r>
            <a:endParaRPr b="1">
              <a:latin typeface="Arial Rounded"/>
              <a:ea typeface="Arial Rounded"/>
              <a:cs typeface="Arial Rounded"/>
              <a:sym typeface="Arial Rounded"/>
            </a:endParaRPr>
          </a:p>
        </p:txBody>
      </p:sp>
      <p:sp>
        <p:nvSpPr>
          <p:cNvPr id="202" name="Google Shape;202;g111d51c64eb_0_0"/>
          <p:cNvSpPr txBox="1"/>
          <p:nvPr>
            <p:ph idx="1" type="body"/>
          </p:nvPr>
        </p:nvSpPr>
        <p:spPr>
          <a:xfrm>
            <a:off x="2589212" y="2133600"/>
            <a:ext cx="8915400" cy="3777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On représente les différentes périodes d’activité d’un objets ou moyen d’une barre rectangulaire superposée à ligne de vie de l’objet.</a:t>
            </a:r>
            <a:endParaRPr/>
          </a:p>
          <a:p>
            <a:pPr indent="-228600" lvl="0" marL="342900" rtl="0" algn="l">
              <a:spcBef>
                <a:spcPts val="1000"/>
              </a:spcBef>
              <a:spcAft>
                <a:spcPts val="0"/>
              </a:spcAft>
              <a:buSzPts val="1800"/>
              <a:buNone/>
            </a:pPr>
            <a:r>
              <a:t/>
            </a:r>
            <a:endParaRPr/>
          </a:p>
          <a:p>
            <a:pPr indent="-228600" lvl="0" marL="342900" rtl="0" algn="l">
              <a:spcBef>
                <a:spcPts val="1000"/>
              </a:spcBef>
              <a:spcAft>
                <a:spcPts val="0"/>
              </a:spcAft>
              <a:buSzPts val="1800"/>
              <a:buNone/>
            </a:pPr>
            <a:r>
              <a:t/>
            </a:r>
            <a:endParaRPr/>
          </a:p>
        </p:txBody>
      </p:sp>
      <p:pic>
        <p:nvPicPr>
          <p:cNvPr id="203" name="Google Shape;203;g111d51c64eb_0_0"/>
          <p:cNvPicPr preferRelativeResize="0"/>
          <p:nvPr/>
        </p:nvPicPr>
        <p:blipFill rotWithShape="1">
          <a:blip r:embed="rId3">
            <a:alphaModFix/>
          </a:blip>
          <a:srcRect b="0" l="0" r="0" t="0"/>
          <a:stretch/>
        </p:blipFill>
        <p:spPr>
          <a:xfrm>
            <a:off x="3646012" y="2932810"/>
            <a:ext cx="6801800" cy="27721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11d51c64eb_0_6"/>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Création et suppression d’objet</a:t>
            </a:r>
            <a:endParaRPr b="1">
              <a:latin typeface="Arial Rounded"/>
              <a:ea typeface="Arial Rounded"/>
              <a:cs typeface="Arial Rounded"/>
              <a:sym typeface="Arial Rounded"/>
            </a:endParaRPr>
          </a:p>
        </p:txBody>
      </p:sp>
      <p:sp>
        <p:nvSpPr>
          <p:cNvPr id="209" name="Google Shape;209;g111d51c64eb_0_6"/>
          <p:cNvSpPr txBox="1"/>
          <p:nvPr>
            <p:ph idx="1" type="body"/>
          </p:nvPr>
        </p:nvSpPr>
        <p:spPr>
          <a:xfrm>
            <a:off x="1851660" y="1668780"/>
            <a:ext cx="9653100" cy="4722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On représente la création d’un objet au moyen d’une ligne pointillée allant de l’objet source vers l’objet destination, ou bien avec une flèche simple et stéréotypé « créer »</a:t>
            </a:r>
            <a:endParaRPr/>
          </a:p>
          <a:p>
            <a:pPr indent="-342900" lvl="0" marL="342900" rtl="0" algn="l">
              <a:spcBef>
                <a:spcPts val="1000"/>
              </a:spcBef>
              <a:spcAft>
                <a:spcPts val="0"/>
              </a:spcAft>
              <a:buSzPts val="1800"/>
              <a:buChar char="●"/>
            </a:pPr>
            <a:r>
              <a:rPr lang="fr-FR"/>
              <a:t> La mort (suppression) d’un objet est représentée par une « croix » sur sa « ligne de vie » et le stéréotype « détruire »</a:t>
            </a:r>
            <a:endParaRPr/>
          </a:p>
          <a:p>
            <a:pPr indent="-228600" lvl="0" marL="342900" rtl="0" algn="l">
              <a:spcBef>
                <a:spcPts val="1000"/>
              </a:spcBef>
              <a:spcAft>
                <a:spcPts val="0"/>
              </a:spcAft>
              <a:buSzPts val="1800"/>
              <a:buNone/>
            </a:pPr>
            <a:r>
              <a:t/>
            </a:r>
            <a:endParaRPr/>
          </a:p>
        </p:txBody>
      </p:sp>
      <p:pic>
        <p:nvPicPr>
          <p:cNvPr id="210" name="Google Shape;210;g111d51c64eb_0_6"/>
          <p:cNvPicPr preferRelativeResize="0"/>
          <p:nvPr/>
        </p:nvPicPr>
        <p:blipFill rotWithShape="1">
          <a:blip r:embed="rId3">
            <a:alphaModFix/>
          </a:blip>
          <a:srcRect b="0" l="0" r="0" t="0"/>
          <a:stretch/>
        </p:blipFill>
        <p:spPr>
          <a:xfrm>
            <a:off x="3255542" y="3450951"/>
            <a:ext cx="6845188" cy="27345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5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Type de message</a:t>
            </a:r>
            <a:endParaRPr b="1">
              <a:latin typeface="Arial Rounded"/>
              <a:ea typeface="Arial Rounded"/>
              <a:cs typeface="Arial Rounded"/>
              <a:sym typeface="Arial Rounded"/>
            </a:endParaRPr>
          </a:p>
        </p:txBody>
      </p:sp>
      <p:sp>
        <p:nvSpPr>
          <p:cNvPr id="216" name="Google Shape;216;p55"/>
          <p:cNvSpPr txBox="1"/>
          <p:nvPr>
            <p:ph idx="1" type="body"/>
          </p:nvPr>
        </p:nvSpPr>
        <p:spPr>
          <a:xfrm>
            <a:off x="2589212" y="2133600"/>
            <a:ext cx="8915400" cy="447294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Message synchrone:</a:t>
            </a:r>
            <a:endParaRPr/>
          </a:p>
          <a:p>
            <a:pPr indent="0" lvl="0" marL="0" rtl="0" algn="l">
              <a:spcBef>
                <a:spcPts val="1000"/>
              </a:spcBef>
              <a:spcAft>
                <a:spcPts val="0"/>
              </a:spcAft>
              <a:buSzPts val="1800"/>
              <a:buNone/>
            </a:pPr>
            <a:r>
              <a:rPr lang="fr-FR"/>
              <a:t>    C’est un message qui bloque l’expéditeur jusqu’à prise en compte du message par le destinataire (Visiteur/secrétaire)</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t/>
            </a:r>
            <a:endParaRPr/>
          </a:p>
        </p:txBody>
      </p:sp>
      <p:pic>
        <p:nvPicPr>
          <p:cNvPr id="217" name="Google Shape;217;p55"/>
          <p:cNvPicPr preferRelativeResize="0"/>
          <p:nvPr/>
        </p:nvPicPr>
        <p:blipFill rotWithShape="1">
          <a:blip r:embed="rId3">
            <a:alphaModFix/>
          </a:blip>
          <a:srcRect b="0" l="0" r="0" t="0"/>
          <a:stretch/>
        </p:blipFill>
        <p:spPr>
          <a:xfrm>
            <a:off x="3291840" y="3380600"/>
            <a:ext cx="6793780" cy="28963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5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Types de messages</a:t>
            </a:r>
            <a:endParaRPr b="1">
              <a:latin typeface="Arial Rounded"/>
              <a:ea typeface="Arial Rounded"/>
              <a:cs typeface="Arial Rounded"/>
              <a:sym typeface="Arial Rounded"/>
            </a:endParaRPr>
          </a:p>
        </p:txBody>
      </p:sp>
      <p:sp>
        <p:nvSpPr>
          <p:cNvPr id="223" name="Google Shape;223;p56"/>
          <p:cNvSpPr txBox="1"/>
          <p:nvPr>
            <p:ph idx="1" type="body"/>
          </p:nvPr>
        </p:nvSpPr>
        <p:spPr>
          <a:xfrm>
            <a:off x="2589200" y="2133600"/>
            <a:ext cx="8915400" cy="40713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Message asynchrone:</a:t>
            </a:r>
            <a:endParaRPr/>
          </a:p>
          <a:p>
            <a:pPr indent="0" lvl="0" marL="0" rtl="0" algn="l">
              <a:spcBef>
                <a:spcPts val="1000"/>
              </a:spcBef>
              <a:spcAft>
                <a:spcPts val="0"/>
              </a:spcAft>
              <a:buSzPts val="1800"/>
              <a:buNone/>
            </a:pPr>
            <a:r>
              <a:rPr lang="fr-FR"/>
              <a:t>     C’est un message qui </a:t>
            </a:r>
            <a:r>
              <a:rPr lang="fr-FR"/>
              <a:t>n'interrompt</a:t>
            </a:r>
            <a:r>
              <a:rPr lang="fr-FR"/>
              <a:t> pas l’exécution de l’expéditeur. Le message envoyé peut être pris en compte par le récepteur à tout moment ou ignoré.</a:t>
            </a:r>
            <a:endParaRPr/>
          </a:p>
          <a:p>
            <a:pPr indent="0" lvl="0" marL="0" rtl="0" algn="l">
              <a:spcBef>
                <a:spcPts val="1000"/>
              </a:spcBef>
              <a:spcAft>
                <a:spcPts val="0"/>
              </a:spcAft>
              <a:buSzPts val="1800"/>
              <a:buNone/>
            </a:pPr>
            <a:r>
              <a:t/>
            </a:r>
            <a:endParaRPr/>
          </a:p>
        </p:txBody>
      </p:sp>
      <p:pic>
        <p:nvPicPr>
          <p:cNvPr id="224" name="Google Shape;224;p56"/>
          <p:cNvPicPr preferRelativeResize="0"/>
          <p:nvPr/>
        </p:nvPicPr>
        <p:blipFill rotWithShape="1">
          <a:blip r:embed="rId3">
            <a:alphaModFix/>
          </a:blip>
          <a:srcRect b="0" l="0" r="0" t="0"/>
          <a:stretch/>
        </p:blipFill>
        <p:spPr>
          <a:xfrm>
            <a:off x="3314699" y="3468036"/>
            <a:ext cx="7087105" cy="244318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Types de messages</a:t>
            </a:r>
            <a:endParaRPr b="1">
              <a:latin typeface="Arial Rounded"/>
              <a:ea typeface="Arial Rounded"/>
              <a:cs typeface="Arial Rounded"/>
              <a:sym typeface="Arial Rounded"/>
            </a:endParaRPr>
          </a:p>
        </p:txBody>
      </p:sp>
      <p:sp>
        <p:nvSpPr>
          <p:cNvPr id="230" name="Google Shape;230;p57"/>
          <p:cNvSpPr txBox="1"/>
          <p:nvPr>
            <p:ph idx="1" type="body"/>
          </p:nvPr>
        </p:nvSpPr>
        <p:spPr>
          <a:xfrm>
            <a:off x="2589200" y="2133600"/>
            <a:ext cx="8915400" cy="3985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Message réflexif:</a:t>
            </a:r>
            <a:endParaRPr/>
          </a:p>
          <a:p>
            <a:pPr indent="0" lvl="0" marL="0" rtl="0" algn="l">
              <a:spcBef>
                <a:spcPts val="1000"/>
              </a:spcBef>
              <a:spcAft>
                <a:spcPts val="0"/>
              </a:spcAft>
              <a:buSzPts val="1800"/>
              <a:buNone/>
            </a:pPr>
            <a:r>
              <a:rPr lang="fr-FR"/>
              <a:t>   il </a:t>
            </a:r>
            <a:r>
              <a:rPr lang="fr-FR"/>
              <a:t>représente</a:t>
            </a:r>
            <a:r>
              <a:rPr lang="fr-FR"/>
              <a:t> un message qu’envoie un objet à une instance de cet objet</a:t>
            </a:r>
            <a:endParaRPr/>
          </a:p>
          <a:p>
            <a:pPr indent="0" lvl="0" marL="0" rtl="0" algn="l">
              <a:spcBef>
                <a:spcPts val="1000"/>
              </a:spcBef>
              <a:spcAft>
                <a:spcPts val="0"/>
              </a:spcAft>
              <a:buSzPts val="1800"/>
              <a:buNone/>
            </a:pPr>
            <a:r>
              <a:rPr lang="fr-FR"/>
              <a:t> </a:t>
            </a:r>
            <a:endParaRPr/>
          </a:p>
        </p:txBody>
      </p:sp>
      <p:pic>
        <p:nvPicPr>
          <p:cNvPr id="231" name="Google Shape;231;p57"/>
          <p:cNvPicPr preferRelativeResize="0"/>
          <p:nvPr/>
        </p:nvPicPr>
        <p:blipFill rotWithShape="1">
          <a:blip r:embed="rId3">
            <a:alphaModFix/>
          </a:blip>
          <a:srcRect b="0" l="0" r="0" t="0"/>
          <a:stretch/>
        </p:blipFill>
        <p:spPr>
          <a:xfrm>
            <a:off x="3063240" y="2979906"/>
            <a:ext cx="7133734" cy="293131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5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Opérateur « alt »</a:t>
            </a:r>
            <a:endParaRPr b="1">
              <a:latin typeface="Arial Rounded"/>
              <a:ea typeface="Arial Rounded"/>
              <a:cs typeface="Arial Rounded"/>
              <a:sym typeface="Arial Rounded"/>
            </a:endParaRPr>
          </a:p>
        </p:txBody>
      </p:sp>
      <p:sp>
        <p:nvSpPr>
          <p:cNvPr id="237" name="Google Shape;237;p59"/>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a:t>
            </a:r>
            <a:r>
              <a:rPr lang="fr-FR"/>
              <a:t>L'opérateur</a:t>
            </a:r>
            <a:r>
              <a:rPr lang="fr-FR"/>
              <a:t> « alt » désigne un choix, une alternative.</a:t>
            </a:r>
            <a:endParaRPr/>
          </a:p>
          <a:p>
            <a:pPr indent="-342900" lvl="0" marL="342900" rtl="0" algn="l">
              <a:spcBef>
                <a:spcPts val="1000"/>
              </a:spcBef>
              <a:spcAft>
                <a:spcPts val="0"/>
              </a:spcAft>
              <a:buSzPts val="1800"/>
              <a:buChar char="●"/>
            </a:pPr>
            <a:r>
              <a:rPr lang="fr-FR"/>
              <a:t> C’est l’équivalent du SI….ALORS….SINON</a:t>
            </a:r>
            <a:endParaRPr/>
          </a:p>
          <a:p>
            <a:pPr indent="0" lvl="0" marL="0" rtl="0" algn="l">
              <a:spcBef>
                <a:spcPts val="1000"/>
              </a:spcBef>
              <a:spcAft>
                <a:spcPts val="0"/>
              </a:spcAft>
              <a:buSzPts val="1800"/>
              <a:buNone/>
            </a:pPr>
            <a:r>
              <a:t/>
            </a:r>
            <a:endParaRPr/>
          </a:p>
        </p:txBody>
      </p:sp>
      <p:pic>
        <p:nvPicPr>
          <p:cNvPr id="238" name="Google Shape;238;p59"/>
          <p:cNvPicPr preferRelativeResize="0"/>
          <p:nvPr/>
        </p:nvPicPr>
        <p:blipFill rotWithShape="1">
          <a:blip r:embed="rId3">
            <a:alphaModFix/>
          </a:blip>
          <a:srcRect b="0" l="0" r="0" t="0"/>
          <a:stretch/>
        </p:blipFill>
        <p:spPr>
          <a:xfrm>
            <a:off x="3076010" y="3215914"/>
            <a:ext cx="5770810" cy="26953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6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Opérateur « opt »</a:t>
            </a:r>
            <a:endParaRPr b="1">
              <a:latin typeface="Arial Rounded"/>
              <a:ea typeface="Arial Rounded"/>
              <a:cs typeface="Arial Rounded"/>
              <a:sym typeface="Arial Rounded"/>
            </a:endParaRPr>
          </a:p>
        </p:txBody>
      </p:sp>
      <p:sp>
        <p:nvSpPr>
          <p:cNvPr id="244" name="Google Shape;244;p60"/>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il désigne un fragment combiné optionnel </a:t>
            </a:r>
            <a:endParaRPr/>
          </a:p>
          <a:p>
            <a:pPr indent="-342900" lvl="0" marL="342900" rtl="0" algn="l">
              <a:spcBef>
                <a:spcPts val="1000"/>
              </a:spcBef>
              <a:spcAft>
                <a:spcPts val="0"/>
              </a:spcAft>
              <a:buSzPts val="1800"/>
              <a:buChar char="●"/>
            </a:pPr>
            <a:r>
              <a:rPr lang="fr-FR"/>
              <a:t>un fragment optionnel est équivalent à un fragment « alt » qui ne posséderait pas d’opérande else</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t/>
            </a:r>
            <a:endParaRPr/>
          </a:p>
        </p:txBody>
      </p:sp>
      <p:pic>
        <p:nvPicPr>
          <p:cNvPr id="245" name="Google Shape;245;p60"/>
          <p:cNvPicPr preferRelativeResize="0"/>
          <p:nvPr/>
        </p:nvPicPr>
        <p:blipFill rotWithShape="1">
          <a:blip r:embed="rId3">
            <a:alphaModFix/>
          </a:blip>
          <a:srcRect b="0" l="0" r="0" t="0"/>
          <a:stretch/>
        </p:blipFill>
        <p:spPr>
          <a:xfrm>
            <a:off x="3262155" y="3312310"/>
            <a:ext cx="6316185" cy="32333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111d51c64eb_0_30"/>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Opérateur « loop »</a:t>
            </a:r>
            <a:endParaRPr b="1">
              <a:latin typeface="Arial Rounded"/>
              <a:ea typeface="Arial Rounded"/>
              <a:cs typeface="Arial Rounded"/>
              <a:sym typeface="Arial Rounded"/>
            </a:endParaRPr>
          </a:p>
        </p:txBody>
      </p:sp>
      <p:sp>
        <p:nvSpPr>
          <p:cNvPr id="251" name="Google Shape;251;g111d51c64eb_0_30"/>
          <p:cNvSpPr txBox="1"/>
          <p:nvPr>
            <p:ph idx="1" type="body"/>
          </p:nvPr>
        </p:nvSpPr>
        <p:spPr>
          <a:xfrm>
            <a:off x="2589212" y="2133600"/>
            <a:ext cx="8915400" cy="43359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C’est un opérateur utilisé pour décrire un ensemble d’interactions qui s’executent en boucle.</a:t>
            </a:r>
            <a:endParaRPr/>
          </a:p>
          <a:p>
            <a:pPr indent="0" lvl="0" marL="0" rtl="0" algn="l">
              <a:spcBef>
                <a:spcPts val="1000"/>
              </a:spcBef>
              <a:spcAft>
                <a:spcPts val="0"/>
              </a:spcAft>
              <a:buSzPts val="1800"/>
              <a:buNone/>
            </a:pPr>
            <a:r>
              <a:rPr lang="fr-FR"/>
              <a:t> </a:t>
            </a:r>
            <a:endParaRPr/>
          </a:p>
        </p:txBody>
      </p:sp>
      <p:pic>
        <p:nvPicPr>
          <p:cNvPr id="252" name="Google Shape;252;g111d51c64eb_0_30"/>
          <p:cNvPicPr preferRelativeResize="0"/>
          <p:nvPr/>
        </p:nvPicPr>
        <p:blipFill rotWithShape="1">
          <a:blip r:embed="rId3">
            <a:alphaModFix/>
          </a:blip>
          <a:srcRect b="0" l="0" r="0" t="0"/>
          <a:stretch/>
        </p:blipFill>
        <p:spPr>
          <a:xfrm>
            <a:off x="3520439" y="2888619"/>
            <a:ext cx="5763089" cy="33191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63"/>
          <p:cNvPicPr preferRelativeResize="0"/>
          <p:nvPr/>
        </p:nvPicPr>
        <p:blipFill>
          <a:blip r:embed="rId3">
            <a:alphaModFix/>
          </a:blip>
          <a:stretch>
            <a:fillRect/>
          </a:stretch>
        </p:blipFill>
        <p:spPr>
          <a:xfrm>
            <a:off x="2033150" y="1048475"/>
            <a:ext cx="9546575" cy="516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Plan de l’exposé</a:t>
            </a:r>
            <a:endParaRPr b="1">
              <a:latin typeface="Arial Rounded"/>
              <a:ea typeface="Arial Rounded"/>
              <a:cs typeface="Arial Rounded"/>
              <a:sym typeface="Arial Rounded"/>
            </a:endParaRPr>
          </a:p>
        </p:txBody>
      </p:sp>
      <p:sp>
        <p:nvSpPr>
          <p:cNvPr id="147" name="Google Shape;147;p3"/>
          <p:cNvSpPr txBox="1"/>
          <p:nvPr>
            <p:ph idx="1" type="body"/>
          </p:nvPr>
        </p:nvSpPr>
        <p:spPr>
          <a:xfrm>
            <a:off x="1176123" y="1755925"/>
            <a:ext cx="10328400" cy="4155300"/>
          </a:xfrm>
          <a:prstGeom prst="rect">
            <a:avLst/>
          </a:prstGeom>
          <a:noFill/>
          <a:ln>
            <a:noFill/>
          </a:ln>
        </p:spPr>
        <p:txBody>
          <a:bodyPr anchorCtr="0" anchor="t" bIns="45700" lIns="91425" spcFirstLastPara="1" rIns="91425" wrap="square" tIns="45700">
            <a:normAutofit/>
          </a:bodyPr>
          <a:lstStyle/>
          <a:p>
            <a:pPr indent="0" lvl="0" marL="0" rtl="0" algn="l">
              <a:spcBef>
                <a:spcPts val="1000"/>
              </a:spcBef>
              <a:spcAft>
                <a:spcPts val="0"/>
              </a:spcAft>
              <a:buSzPts val="2000"/>
              <a:buNone/>
            </a:pPr>
            <a:r>
              <a:rPr lang="fr-FR" sz="2300">
                <a:latin typeface="Arial Narrow"/>
                <a:ea typeface="Arial Narrow"/>
                <a:cs typeface="Arial Narrow"/>
                <a:sym typeface="Arial Narrow"/>
              </a:rPr>
              <a:t>Introduction</a:t>
            </a:r>
            <a:endParaRPr sz="2300">
              <a:latin typeface="Arial Narrow"/>
              <a:ea typeface="Arial Narrow"/>
              <a:cs typeface="Arial Narrow"/>
              <a:sym typeface="Arial Narrow"/>
            </a:endParaRPr>
          </a:p>
          <a:p>
            <a:pPr indent="0" lvl="0" marL="0" rtl="0" algn="l">
              <a:spcBef>
                <a:spcPts val="1000"/>
              </a:spcBef>
              <a:spcAft>
                <a:spcPts val="0"/>
              </a:spcAft>
              <a:buSzPts val="2000"/>
              <a:buNone/>
            </a:pPr>
            <a:r>
              <a:rPr lang="fr-FR" sz="2300">
                <a:latin typeface="Arial Narrow"/>
                <a:ea typeface="Arial Narrow"/>
                <a:cs typeface="Arial Narrow"/>
                <a:sym typeface="Arial Narrow"/>
              </a:rPr>
              <a:t>Diagramme de Séquence</a:t>
            </a:r>
            <a:endParaRPr sz="2300">
              <a:latin typeface="Arial Narrow"/>
              <a:ea typeface="Arial Narrow"/>
              <a:cs typeface="Arial Narrow"/>
              <a:sym typeface="Arial Narrow"/>
            </a:endParaRPr>
          </a:p>
          <a:p>
            <a:pPr indent="0" lvl="0" marL="0" rtl="0" algn="l">
              <a:spcBef>
                <a:spcPts val="1000"/>
              </a:spcBef>
              <a:spcAft>
                <a:spcPts val="0"/>
              </a:spcAft>
              <a:buClr>
                <a:schemeClr val="dk1"/>
              </a:buClr>
              <a:buSzPts val="2000"/>
              <a:buFont typeface="Arial"/>
              <a:buNone/>
            </a:pPr>
            <a:r>
              <a:rPr lang="fr-FR" sz="2300">
                <a:latin typeface="Arial Narrow"/>
                <a:ea typeface="Arial Narrow"/>
                <a:cs typeface="Arial Narrow"/>
                <a:sym typeface="Arial Narrow"/>
              </a:rPr>
              <a:t>Diagramme de communication </a:t>
            </a:r>
            <a:endParaRPr sz="2300">
              <a:latin typeface="Arial Narrow"/>
              <a:ea typeface="Arial Narrow"/>
              <a:cs typeface="Arial Narrow"/>
              <a:sym typeface="Arial Narrow"/>
            </a:endParaRPr>
          </a:p>
          <a:p>
            <a:pPr indent="0" lvl="0" marL="0" rtl="0" algn="l">
              <a:spcBef>
                <a:spcPts val="1000"/>
              </a:spcBef>
              <a:spcAft>
                <a:spcPts val="0"/>
              </a:spcAft>
              <a:buSzPts val="2000"/>
              <a:buNone/>
            </a:pPr>
            <a:r>
              <a:rPr lang="fr-FR" sz="2300">
                <a:latin typeface="Arial Narrow"/>
                <a:ea typeface="Arial Narrow"/>
                <a:cs typeface="Arial Narrow"/>
                <a:sym typeface="Arial Narrow"/>
              </a:rPr>
              <a:t>Diagramme global d’interaction</a:t>
            </a:r>
            <a:endParaRPr sz="2000"/>
          </a:p>
          <a:p>
            <a:pPr indent="0" lvl="0" marL="0" rtl="0" algn="l">
              <a:spcBef>
                <a:spcPts val="1000"/>
              </a:spcBef>
              <a:spcAft>
                <a:spcPts val="0"/>
              </a:spcAft>
              <a:buSzPts val="2000"/>
              <a:buNone/>
            </a:pPr>
            <a:r>
              <a:rPr lang="fr-FR" sz="2300">
                <a:latin typeface="Arial Narrow"/>
                <a:ea typeface="Arial Narrow"/>
                <a:cs typeface="Arial Narrow"/>
                <a:sym typeface="Arial Narrow"/>
              </a:rPr>
              <a:t>Diagramme d’état transition</a:t>
            </a:r>
            <a:endParaRPr sz="2000"/>
          </a:p>
          <a:p>
            <a:pPr indent="0" lvl="0" marL="0" rtl="0" algn="l">
              <a:spcBef>
                <a:spcPts val="1000"/>
              </a:spcBef>
              <a:spcAft>
                <a:spcPts val="0"/>
              </a:spcAft>
              <a:buSzPts val="2000"/>
              <a:buNone/>
            </a:pPr>
            <a:r>
              <a:rPr lang="fr-FR" sz="2300">
                <a:latin typeface="Arial Narrow"/>
                <a:ea typeface="Arial Narrow"/>
                <a:cs typeface="Arial Narrow"/>
                <a:sym typeface="Arial Narrow"/>
              </a:rPr>
              <a:t>Diagramme d’activité</a:t>
            </a:r>
            <a:endParaRPr sz="2000"/>
          </a:p>
          <a:p>
            <a:pPr indent="0" lvl="0" marL="0" rtl="0" algn="l">
              <a:spcBef>
                <a:spcPts val="1000"/>
              </a:spcBef>
              <a:spcAft>
                <a:spcPts val="0"/>
              </a:spcAft>
              <a:buSzPts val="2000"/>
              <a:buNone/>
            </a:pPr>
            <a:r>
              <a:rPr lang="fr-FR" sz="2300">
                <a:latin typeface="Arial Narrow"/>
                <a:ea typeface="Arial Narrow"/>
                <a:cs typeface="Arial Narrow"/>
                <a:sym typeface="Arial Narrow"/>
              </a:rPr>
              <a:t>Diagramme de temps</a:t>
            </a:r>
            <a:endParaRPr sz="2000"/>
          </a:p>
          <a:p>
            <a:pPr indent="0" lvl="0" marL="0" rtl="0" algn="l">
              <a:spcBef>
                <a:spcPts val="1000"/>
              </a:spcBef>
              <a:spcAft>
                <a:spcPts val="0"/>
              </a:spcAft>
              <a:buSzPts val="2000"/>
              <a:buNone/>
            </a:pPr>
            <a:r>
              <a:rPr lang="fr-FR" sz="2300">
                <a:latin typeface="Arial Narrow"/>
                <a:ea typeface="Arial Narrow"/>
                <a:cs typeface="Arial Narrow"/>
                <a:sym typeface="Arial Narrow"/>
              </a:rPr>
              <a:t>Exercices d’application</a:t>
            </a:r>
            <a:endParaRPr sz="2300">
              <a:latin typeface="Arial Narrow"/>
              <a:ea typeface="Arial Narrow"/>
              <a:cs typeface="Arial Narrow"/>
              <a:sym typeface="Arial Narr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4"/>
          <p:cNvSpPr txBox="1"/>
          <p:nvPr>
            <p:ph type="title"/>
          </p:nvPr>
        </p:nvSpPr>
        <p:spPr>
          <a:xfrm>
            <a:off x="1769964" y="3001550"/>
            <a:ext cx="8911687" cy="93037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DIAGRAMME DE COMMUNICATION</a:t>
            </a:r>
            <a:endParaRPr b="1">
              <a:latin typeface="Arial Rounded"/>
              <a:ea typeface="Arial Rounded"/>
              <a:cs typeface="Arial Rounded"/>
              <a:sym typeface="Arial Round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6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Diagramme de communication</a:t>
            </a:r>
            <a:endParaRPr/>
          </a:p>
        </p:txBody>
      </p:sp>
      <p:sp>
        <p:nvSpPr>
          <p:cNvPr id="268" name="Google Shape;268;p65"/>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latin typeface="Arial Narrow"/>
                <a:ea typeface="Arial Narrow"/>
                <a:cs typeface="Arial Narrow"/>
                <a:sym typeface="Arial Narrow"/>
              </a:rPr>
              <a:t>Ce diagramme est une autre représentation des scénarios des cas d’utilisation qui met plus l’accent sur les objets et les messages échangés</a:t>
            </a:r>
            <a:endParaRPr/>
          </a:p>
          <a:p>
            <a:pPr indent="-342900" lvl="0" marL="342900" rtl="0" algn="l">
              <a:spcBef>
                <a:spcPts val="1000"/>
              </a:spcBef>
              <a:spcAft>
                <a:spcPts val="0"/>
              </a:spcAft>
              <a:buSzPts val="1800"/>
              <a:buChar char="●"/>
            </a:pPr>
            <a:r>
              <a:rPr lang="fr-FR">
                <a:latin typeface="Arial Narrow"/>
                <a:ea typeface="Arial Narrow"/>
                <a:cs typeface="Arial Narrow"/>
                <a:sym typeface="Arial Narrow"/>
              </a:rPr>
              <a:t> Le diagramme de communication est une extension  du diagramme d’objet </a:t>
            </a:r>
            <a:endParaRPr/>
          </a:p>
          <a:p>
            <a:pPr indent="-342900" lvl="0" marL="342900" rtl="0" algn="l">
              <a:spcBef>
                <a:spcPts val="1000"/>
              </a:spcBef>
              <a:spcAft>
                <a:spcPts val="0"/>
              </a:spcAft>
              <a:buSzPts val="1800"/>
              <a:buChar char="●"/>
            </a:pPr>
            <a:r>
              <a:rPr lang="fr-FR">
                <a:latin typeface="Arial Narrow"/>
                <a:ea typeface="Arial Narrow"/>
                <a:cs typeface="Arial Narrow"/>
                <a:sym typeface="Arial Narrow"/>
              </a:rPr>
              <a:t>Il </a:t>
            </a:r>
            <a:r>
              <a:rPr lang="fr-FR">
                <a:latin typeface="Arial Narrow"/>
                <a:ea typeface="Arial Narrow"/>
                <a:cs typeface="Arial Narrow"/>
                <a:sym typeface="Arial Narrow"/>
              </a:rPr>
              <a:t>décrit</a:t>
            </a:r>
            <a:r>
              <a:rPr lang="fr-FR">
                <a:latin typeface="Arial Narrow"/>
                <a:ea typeface="Arial Narrow"/>
                <a:cs typeface="Arial Narrow"/>
                <a:sym typeface="Arial Narrow"/>
              </a:rPr>
              <a:t> les interactions entre les objets modélisées par des messages numérotés et indiqués par une flèche</a:t>
            </a:r>
            <a:endParaRPr/>
          </a:p>
          <a:p>
            <a:pPr indent="-342900" lvl="0" marL="342900" rtl="0" algn="l">
              <a:spcBef>
                <a:spcPts val="1000"/>
              </a:spcBef>
              <a:spcAft>
                <a:spcPts val="0"/>
              </a:spcAft>
              <a:buSzPts val="1800"/>
              <a:buChar char="●"/>
            </a:pPr>
            <a:r>
              <a:rPr lang="fr-FR">
                <a:latin typeface="Arial Narrow"/>
                <a:ea typeface="Arial Narrow"/>
                <a:cs typeface="Arial Narrow"/>
                <a:sym typeface="Arial Narrow"/>
              </a:rPr>
              <a:t>La succession des messages n’obéit pas à un ordre chronologique</a:t>
            </a:r>
            <a:endParaRPr>
              <a:latin typeface="Arial Narrow"/>
              <a:ea typeface="Arial Narrow"/>
              <a:cs typeface="Arial Narrow"/>
              <a:sym typeface="Arial Narrow"/>
            </a:endParaRPr>
          </a:p>
          <a:p>
            <a:pPr indent="0" lvl="0" marL="0" rtl="0" algn="l">
              <a:spcBef>
                <a:spcPts val="1000"/>
              </a:spcBef>
              <a:spcAft>
                <a:spcPts val="0"/>
              </a:spcAft>
              <a:buSzPts val="1800"/>
              <a:buNone/>
            </a:pPr>
            <a:r>
              <a:t/>
            </a:r>
            <a:endParaRPr/>
          </a:p>
          <a:p>
            <a:pPr indent="-228600" lvl="0" marL="342900" rtl="0" algn="l">
              <a:spcBef>
                <a:spcPts val="1000"/>
              </a:spcBef>
              <a:spcAft>
                <a:spcPts val="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66"/>
          <p:cNvSpPr txBox="1"/>
          <p:nvPr>
            <p:ph type="title"/>
          </p:nvPr>
        </p:nvSpPr>
        <p:spPr>
          <a:xfrm>
            <a:off x="1195765" y="606935"/>
            <a:ext cx="10841700" cy="1281000"/>
          </a:xfrm>
          <a:prstGeom prst="rect">
            <a:avLst/>
          </a:prstGeom>
          <a:noFill/>
          <a:ln>
            <a:noFill/>
          </a:ln>
        </p:spPr>
        <p:txBody>
          <a:bodyPr anchorCtr="0" anchor="t" bIns="45700" lIns="91425" spcFirstLastPara="1" rIns="91425" wrap="square" tIns="45700">
            <a:normAutofit/>
          </a:bodyPr>
          <a:lstStyle/>
          <a:p>
            <a:pPr indent="45720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Les éléments du diagramme de communication</a:t>
            </a:r>
            <a:endParaRPr/>
          </a:p>
        </p:txBody>
      </p:sp>
      <p:sp>
        <p:nvSpPr>
          <p:cNvPr id="274" name="Google Shape;274;p66"/>
          <p:cNvSpPr txBox="1"/>
          <p:nvPr>
            <p:ph idx="1" type="body"/>
          </p:nvPr>
        </p:nvSpPr>
        <p:spPr>
          <a:xfrm>
            <a:off x="662940" y="2133600"/>
            <a:ext cx="1113282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latin typeface="Arial Narrow"/>
                <a:ea typeface="Arial Narrow"/>
                <a:cs typeface="Arial Narrow"/>
                <a:sym typeface="Arial Narrow"/>
              </a:rPr>
              <a:t>Un scénario - diagramme de communication (nommé diagramme de collaboration dans UML 1) - utilise trois types de concepts :</a:t>
            </a:r>
            <a:endParaRPr/>
          </a:p>
          <a:p>
            <a:pPr indent="-342900" lvl="0" marL="342900" rtl="0" algn="l">
              <a:spcBef>
                <a:spcPts val="1000"/>
              </a:spcBef>
              <a:spcAft>
                <a:spcPts val="0"/>
              </a:spcAft>
              <a:buSzPts val="1800"/>
              <a:buChar char="●"/>
            </a:pPr>
            <a:r>
              <a:rPr lang="fr-FR">
                <a:latin typeface="Arial Narrow"/>
                <a:ea typeface="Arial Narrow"/>
                <a:cs typeface="Arial Narrow"/>
                <a:sym typeface="Arial Narrow"/>
              </a:rPr>
              <a:t>Les objets (instances de classes) et les instances d’acteurs constituent des nœuds du diagramme </a:t>
            </a:r>
            <a:endParaRPr>
              <a:latin typeface="Arial Narrow"/>
              <a:ea typeface="Arial Narrow"/>
              <a:cs typeface="Arial Narrow"/>
              <a:sym typeface="Arial Narrow"/>
            </a:endParaRPr>
          </a:p>
          <a:p>
            <a:pPr indent="-342900" lvl="0" marL="342900" rtl="0" algn="l">
              <a:spcBef>
                <a:spcPts val="1000"/>
              </a:spcBef>
              <a:spcAft>
                <a:spcPts val="0"/>
              </a:spcAft>
              <a:buSzPts val="1800"/>
              <a:buChar char="●"/>
            </a:pPr>
            <a:r>
              <a:rPr lang="fr-FR">
                <a:latin typeface="Arial Narrow"/>
                <a:ea typeface="Arial Narrow"/>
                <a:cs typeface="Arial Narrow"/>
                <a:sym typeface="Arial Narrow"/>
              </a:rPr>
              <a:t>Les messages du diagramme de communication sont étiquetés de la même manière que ceux du diagramme de séquence (numéro, nom de message, paramètre, retour…)</a:t>
            </a:r>
            <a:endParaRPr/>
          </a:p>
          <a:p>
            <a:pPr indent="-342900" lvl="0" marL="342900" rtl="0" algn="l">
              <a:spcBef>
                <a:spcPts val="1000"/>
              </a:spcBef>
              <a:spcAft>
                <a:spcPts val="0"/>
              </a:spcAft>
              <a:buSzPts val="1800"/>
              <a:buChar char="●"/>
            </a:pPr>
            <a:r>
              <a:rPr lang="fr-FR">
                <a:latin typeface="Arial Narrow"/>
                <a:ea typeface="Arial Narrow"/>
                <a:cs typeface="Arial Narrow"/>
                <a:sym typeface="Arial Narrow"/>
              </a:rPr>
              <a:t> Dans un diagramme de communication, une flèche est ajoutée au lien reliant deux objets d’une interaction pour indiquer le sens de transmission du message.</a:t>
            </a:r>
            <a:endParaRPr>
              <a:latin typeface="Arial Narrow"/>
              <a:ea typeface="Arial Narrow"/>
              <a:cs typeface="Arial Narrow"/>
              <a:sym typeface="Arial Narr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6"/>
          <p:cNvSpPr txBox="1"/>
          <p:nvPr>
            <p:ph type="title"/>
          </p:nvPr>
        </p:nvSpPr>
        <p:spPr>
          <a:xfrm>
            <a:off x="2352325" y="3081985"/>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Diagramme d’état-transition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Présentation</a:t>
            </a:r>
            <a:endParaRPr/>
          </a:p>
        </p:txBody>
      </p:sp>
      <p:sp>
        <p:nvSpPr>
          <p:cNvPr id="285" name="Google Shape;285;p7"/>
          <p:cNvSpPr txBox="1"/>
          <p:nvPr>
            <p:ph idx="1" type="body"/>
          </p:nvPr>
        </p:nvSpPr>
        <p:spPr>
          <a:xfrm>
            <a:off x="745423" y="1722775"/>
            <a:ext cx="10759200" cy="4188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Les </a:t>
            </a:r>
            <a:r>
              <a:rPr lang="fr-FR"/>
              <a:t>diagrammes d’états-transitions sont des diagrammes d’UML permettant de décrire le comportement interne d’un objet à l’aide d’un automate à états finis.</a:t>
            </a:r>
            <a:endParaRPr/>
          </a:p>
          <a:p>
            <a:pPr indent="-342900" lvl="0" marL="342900" rtl="0" algn="l">
              <a:spcBef>
                <a:spcPts val="1000"/>
              </a:spcBef>
              <a:spcAft>
                <a:spcPts val="0"/>
              </a:spcAft>
              <a:buSzPts val="1800"/>
              <a:buChar char="●"/>
            </a:pPr>
            <a:r>
              <a:rPr lang="fr-FR"/>
              <a:t>Ils présentent les séquences possibles d’états et d’actions qu’une instance de classe peut traiter au cours de son cycle de vie en réaction à des événements discrets.</a:t>
            </a:r>
            <a:endParaRPr/>
          </a:p>
          <a:p>
            <a:pPr indent="-228600" lvl="0" marL="342900" rtl="0" algn="l">
              <a:spcBef>
                <a:spcPts val="1000"/>
              </a:spcBef>
              <a:spcAft>
                <a:spcPts val="0"/>
              </a:spcAft>
              <a:buSzPts val="1800"/>
              <a:buNone/>
            </a:pPr>
            <a:r>
              <a:t/>
            </a:r>
            <a:endParaRPr/>
          </a:p>
          <a:p>
            <a:pPr indent="-342900" lvl="0" marL="342900" rtl="0" algn="l">
              <a:spcBef>
                <a:spcPts val="1000"/>
              </a:spcBef>
              <a:spcAft>
                <a:spcPts val="0"/>
              </a:spcAft>
              <a:buSzPts val="1800"/>
              <a:buChar char="●"/>
            </a:pPr>
            <a:r>
              <a:rPr lang="fr-FR"/>
              <a:t>Ce sont les seules diagrammes UML permettant d’avoir une vision complète de l’ensemble des comportements de l’élément auquel ils sont attachés.</a:t>
            </a:r>
            <a:endParaRPr/>
          </a:p>
          <a:p>
            <a:pPr indent="-228600" lvl="0" marL="342900" rtl="0" algn="l">
              <a:spcBef>
                <a:spcPts val="1000"/>
              </a:spcBef>
              <a:spcAft>
                <a:spcPts val="0"/>
              </a:spcAft>
              <a:buSzPts val="18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Qu’est ce qu’un automate à états finis?</a:t>
            </a:r>
            <a:endParaRPr/>
          </a:p>
        </p:txBody>
      </p:sp>
      <p:sp>
        <p:nvSpPr>
          <p:cNvPr id="291" name="Google Shape;291;p8"/>
          <p:cNvSpPr txBox="1"/>
          <p:nvPr>
            <p:ph idx="1" type="body"/>
          </p:nvPr>
        </p:nvSpPr>
        <p:spPr>
          <a:xfrm>
            <a:off x="861400" y="1822175"/>
            <a:ext cx="10643100" cy="4406400"/>
          </a:xfrm>
          <a:prstGeom prst="rect">
            <a:avLst/>
          </a:prstGeom>
        </p:spPr>
        <p:txBody>
          <a:bodyPr anchorCtr="0" anchor="t" bIns="45700" lIns="91425" spcFirstLastPara="1" rIns="91425" wrap="square" tIns="45700">
            <a:normAutofit/>
          </a:bodyPr>
          <a:lstStyle/>
          <a:p>
            <a:pPr indent="0" lvl="0" marL="0" rtl="0" algn="l">
              <a:lnSpc>
                <a:spcPct val="90000"/>
              </a:lnSpc>
              <a:spcBef>
                <a:spcPts val="200"/>
              </a:spcBef>
              <a:spcAft>
                <a:spcPts val="0"/>
              </a:spcAft>
              <a:buNone/>
            </a:pPr>
            <a:r>
              <a:rPr lang="fr-FR" sz="2200">
                <a:latin typeface="Calibri"/>
                <a:ea typeface="Calibri"/>
                <a:cs typeface="Calibri"/>
                <a:sym typeface="Calibri"/>
              </a:rPr>
              <a:t>Un automate à états finis est une construction mathématique abstraite, susceptible d’être dans un nombre finis d’états, mais étant à un moment donné dans un seul état à la fois ; l’état dans lequel ils se trouve est alors appelé l’« état courant ».</a:t>
            </a:r>
            <a:endParaRPr sz="2200">
              <a:latin typeface="Calibri"/>
              <a:ea typeface="Calibri"/>
              <a:cs typeface="Calibri"/>
              <a:sym typeface="Calibri"/>
            </a:endParaRPr>
          </a:p>
          <a:p>
            <a:pPr indent="0" lvl="0" marL="203200" rtl="0" algn="l">
              <a:lnSpc>
                <a:spcPct val="90000"/>
              </a:lnSpc>
              <a:spcBef>
                <a:spcPts val="400"/>
              </a:spcBef>
              <a:spcAft>
                <a:spcPts val="0"/>
              </a:spcAft>
              <a:buNone/>
            </a:pPr>
            <a:r>
              <a:rPr lang="fr-FR" sz="2200">
                <a:latin typeface="Calibri"/>
                <a:ea typeface="Calibri"/>
                <a:cs typeface="Calibri"/>
                <a:sym typeface="Calibri"/>
              </a:rPr>
              <a:t>Un automate à états finis est représenté graphiquement par un graphe comportant des états, matérialisés par des rectangles aux coins arrondis et des transitions matérialisés par des arcs orientés liant les états entre eux</a:t>
            </a:r>
            <a:endParaRPr sz="2200">
              <a:latin typeface="Calibri"/>
              <a:ea typeface="Calibri"/>
              <a:cs typeface="Calibri"/>
              <a:sym typeface="Calibri"/>
            </a:endParaRPr>
          </a:p>
          <a:p>
            <a:pPr indent="0" lvl="0" marL="0" rtl="0" algn="l">
              <a:lnSpc>
                <a:spcPct val="90000"/>
              </a:lnSpc>
              <a:spcBef>
                <a:spcPts val="400"/>
              </a:spcBef>
              <a:spcAft>
                <a:spcPts val="0"/>
              </a:spcAft>
              <a:buNone/>
            </a:pPr>
            <a:r>
              <a:t/>
            </a:r>
            <a:endParaRPr sz="2200">
              <a:latin typeface="Arial"/>
              <a:ea typeface="Arial"/>
              <a:cs typeface="Arial"/>
              <a:sym typeface="Arial"/>
            </a:endParaRPr>
          </a:p>
          <a:p>
            <a:pPr indent="0" lvl="0" marL="0" rtl="0" algn="l">
              <a:spcBef>
                <a:spcPts val="1000"/>
              </a:spcBef>
              <a:spcAft>
                <a:spcPts val="0"/>
              </a:spcAft>
              <a:buNone/>
            </a:pPr>
            <a:r>
              <a:rPr b="1" lang="fr-FR" sz="2200" u="sng">
                <a:latin typeface="Calibri"/>
                <a:ea typeface="Calibri"/>
                <a:cs typeface="Calibri"/>
                <a:sym typeface="Calibri"/>
              </a:rPr>
              <a:t>NB: </a:t>
            </a:r>
            <a:r>
              <a:rPr lang="fr-FR" sz="2200">
                <a:latin typeface="Calibri"/>
                <a:ea typeface="Calibri"/>
                <a:cs typeface="Calibri"/>
                <a:sym typeface="Calibri"/>
              </a:rPr>
              <a:t>Le passage d’un état à un autre est activé par un événement ou une condition ; ce passage est appelé une </a:t>
            </a:r>
            <a:r>
              <a:rPr b="1" lang="fr-FR" sz="2200">
                <a:latin typeface="Calibri"/>
                <a:ea typeface="Calibri"/>
                <a:cs typeface="Calibri"/>
                <a:sym typeface="Calibri"/>
              </a:rPr>
              <a:t>transition.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13323af658_0_220"/>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Qu’est ce qu’un automate à états finis?</a:t>
            </a:r>
            <a:endParaRPr/>
          </a:p>
        </p:txBody>
      </p:sp>
      <p:pic>
        <p:nvPicPr>
          <p:cNvPr id="297" name="Google Shape;297;g113323af658_0_220"/>
          <p:cNvPicPr preferRelativeResize="0"/>
          <p:nvPr>
            <p:ph idx="1" type="body"/>
          </p:nvPr>
        </p:nvPicPr>
        <p:blipFill rotWithShape="1">
          <a:blip r:embed="rId3">
            <a:alphaModFix/>
          </a:blip>
          <a:srcRect b="0" l="0" r="0" t="0"/>
          <a:stretch/>
        </p:blipFill>
        <p:spPr>
          <a:xfrm>
            <a:off x="3680460" y="2573064"/>
            <a:ext cx="5005500" cy="3712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États</a:t>
            </a:r>
            <a:endParaRPr/>
          </a:p>
        </p:txBody>
      </p:sp>
      <p:sp>
        <p:nvSpPr>
          <p:cNvPr id="303" name="Google Shape;303;p9"/>
          <p:cNvSpPr txBox="1"/>
          <p:nvPr>
            <p:ph idx="1" type="body"/>
          </p:nvPr>
        </p:nvSpPr>
        <p:spPr>
          <a:xfrm>
            <a:off x="695747" y="1673075"/>
            <a:ext cx="10809000" cy="42381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L’état représente une période de la vie d’un objet pendant que ce dernier accomplit une activité ou attend un événement.</a:t>
            </a:r>
            <a:endParaRPr/>
          </a:p>
          <a:p>
            <a:pPr indent="-342900" lvl="0" marL="342900" rtl="0" algn="l">
              <a:spcBef>
                <a:spcPts val="1000"/>
              </a:spcBef>
              <a:spcAft>
                <a:spcPts val="0"/>
              </a:spcAft>
              <a:buSzPts val="1800"/>
              <a:buChar char="●"/>
            </a:pPr>
            <a:r>
              <a:rPr lang="fr-FR"/>
              <a:t>L’état est caractérisé est variable selon la vie de l’objet et en particulier suivant les événements qui lui arrivent</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rPr b="1" lang="fr-FR" u="sng"/>
              <a:t>NB: </a:t>
            </a:r>
            <a:r>
              <a:rPr lang="fr-FR"/>
              <a:t>Le cycle de vie d’un objet correspond à une succession de ses états</a:t>
            </a:r>
            <a:endParaRPr b="1" u="sng"/>
          </a:p>
          <a:p>
            <a:pPr indent="0" lvl="0" marL="0" rtl="0" algn="l">
              <a:spcBef>
                <a:spcPts val="1000"/>
              </a:spcBef>
              <a:spcAft>
                <a:spcPts val="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États: initial et final</a:t>
            </a:r>
            <a:endParaRPr/>
          </a:p>
        </p:txBody>
      </p:sp>
      <p:sp>
        <p:nvSpPr>
          <p:cNvPr id="309" name="Google Shape;309;p10"/>
          <p:cNvSpPr txBox="1"/>
          <p:nvPr>
            <p:ph idx="1" type="body"/>
          </p:nvPr>
        </p:nvSpPr>
        <p:spPr>
          <a:xfrm>
            <a:off x="1308648" y="2136925"/>
            <a:ext cx="10195800" cy="3774300"/>
          </a:xfrm>
          <a:prstGeom prst="rect">
            <a:avLst/>
          </a:prstGeom>
          <a:noFill/>
          <a:ln>
            <a:noFill/>
          </a:ln>
        </p:spPr>
        <p:txBody>
          <a:bodyPr anchorCtr="0" anchor="t" bIns="45700" lIns="91425" spcFirstLastPara="1" rIns="91425" wrap="square" tIns="45700">
            <a:normAutofit/>
          </a:bodyPr>
          <a:lstStyle/>
          <a:p>
            <a:pPr indent="0" lvl="0" marL="0" rtl="0" algn="l">
              <a:lnSpc>
                <a:spcPct val="107000"/>
              </a:lnSpc>
              <a:spcBef>
                <a:spcPts val="0"/>
              </a:spcBef>
              <a:spcAft>
                <a:spcPts val="0"/>
              </a:spcAft>
              <a:buSzPts val="2000"/>
              <a:buNone/>
            </a:pPr>
            <a:r>
              <a:rPr b="1" lang="fr-FR" sz="2000">
                <a:solidFill>
                  <a:srgbClr val="FFFFFF"/>
                </a:solidFill>
                <a:latin typeface="Calibri"/>
                <a:ea typeface="Calibri"/>
                <a:cs typeface="Calibri"/>
                <a:sym typeface="Calibri"/>
              </a:rPr>
              <a:t>Etat initial </a:t>
            </a:r>
            <a:endParaRPr>
              <a:solidFill>
                <a:srgbClr val="FFFFFF"/>
              </a:solidFill>
            </a:endParaRPr>
          </a:p>
          <a:p>
            <a:pPr indent="0" lvl="0" marL="0" rtl="0" algn="l">
              <a:lnSpc>
                <a:spcPct val="107000"/>
              </a:lnSpc>
              <a:spcBef>
                <a:spcPts val="1000"/>
              </a:spcBef>
              <a:spcAft>
                <a:spcPts val="0"/>
              </a:spcAft>
              <a:buSzPts val="1600"/>
              <a:buNone/>
            </a:pPr>
            <a:r>
              <a:rPr lang="fr-FR" sz="1600">
                <a:latin typeface="Calibri"/>
                <a:ea typeface="Calibri"/>
                <a:cs typeface="Calibri"/>
                <a:sym typeface="Calibri"/>
              </a:rPr>
              <a:t>	</a:t>
            </a:r>
            <a:r>
              <a:rPr lang="fr-FR">
                <a:latin typeface="Calibri"/>
                <a:ea typeface="Calibri"/>
                <a:cs typeface="Calibri"/>
                <a:sym typeface="Calibri"/>
              </a:rPr>
              <a:t>L’état initial est un pseudo-état qui indique l’état de départ, par défaut lorsque le diagramme d’états-transitions ou l’état enveloppant est invoqué.</a:t>
            </a:r>
            <a:endParaRPr/>
          </a:p>
          <a:p>
            <a:pPr indent="0" lvl="0" marL="0" rtl="0" algn="l">
              <a:lnSpc>
                <a:spcPct val="107000"/>
              </a:lnSpc>
              <a:spcBef>
                <a:spcPts val="1800"/>
              </a:spcBef>
              <a:spcAft>
                <a:spcPts val="0"/>
              </a:spcAft>
              <a:buSzPts val="1800"/>
              <a:buNone/>
            </a:pPr>
            <a:r>
              <a:rPr b="1" lang="fr-FR">
                <a:latin typeface="Calibri"/>
                <a:ea typeface="Calibri"/>
                <a:cs typeface="Calibri"/>
                <a:sym typeface="Calibri"/>
              </a:rPr>
              <a:t>NB : </a:t>
            </a:r>
            <a:r>
              <a:rPr lang="fr-FR">
                <a:latin typeface="Calibri"/>
                <a:ea typeface="Calibri"/>
                <a:cs typeface="Calibri"/>
                <a:sym typeface="Calibri"/>
              </a:rPr>
              <a:t>Lorsqu’un objet est créé, il entre dans l’état initial.</a:t>
            </a:r>
            <a:endParaRPr/>
          </a:p>
          <a:p>
            <a:pPr indent="0" lvl="0" marL="0" rtl="0" algn="l">
              <a:lnSpc>
                <a:spcPct val="107000"/>
              </a:lnSpc>
              <a:spcBef>
                <a:spcPts val="1000"/>
              </a:spcBef>
              <a:spcAft>
                <a:spcPts val="0"/>
              </a:spcAft>
              <a:buSzPts val="1600"/>
              <a:buNone/>
            </a:pPr>
            <a:r>
              <a:rPr b="1" i="1" lang="fr-FR" sz="1600">
                <a:solidFill>
                  <a:srgbClr val="2F5496"/>
                </a:solidFill>
                <a:latin typeface="Calibri"/>
                <a:ea typeface="Calibri"/>
                <a:cs typeface="Calibri"/>
                <a:sym typeface="Calibri"/>
              </a:rPr>
              <a:t>	</a:t>
            </a:r>
            <a:endParaRPr/>
          </a:p>
          <a:p>
            <a:pPr indent="0" lvl="0" marL="0" rtl="0" algn="ctr">
              <a:spcBef>
                <a:spcPts val="1000"/>
              </a:spcBef>
              <a:spcAft>
                <a:spcPts val="0"/>
              </a:spcAft>
              <a:buSzPts val="1600"/>
              <a:buNone/>
            </a:pPr>
            <a:r>
              <a:rPr lang="fr-FR" sz="1600"/>
              <a:t>Représentation graphique de l’état initial</a:t>
            </a:r>
            <a:endParaRPr/>
          </a:p>
          <a:p>
            <a:pPr indent="0" lvl="0" marL="0" rtl="0" algn="l">
              <a:spcBef>
                <a:spcPts val="1000"/>
              </a:spcBef>
              <a:spcAft>
                <a:spcPts val="0"/>
              </a:spcAft>
              <a:buSzPts val="1800"/>
              <a:buNone/>
            </a:pPr>
            <a:r>
              <a:t/>
            </a:r>
            <a:endParaRPr/>
          </a:p>
        </p:txBody>
      </p:sp>
      <p:pic>
        <p:nvPicPr>
          <p:cNvPr id="310" name="Google Shape;310;p10"/>
          <p:cNvPicPr preferRelativeResize="0"/>
          <p:nvPr/>
        </p:nvPicPr>
        <p:blipFill rotWithShape="1">
          <a:blip r:embed="rId3">
            <a:alphaModFix/>
          </a:blip>
          <a:srcRect b="0" l="0" r="0" t="0"/>
          <a:stretch/>
        </p:blipFill>
        <p:spPr>
          <a:xfrm>
            <a:off x="5924156" y="3852218"/>
            <a:ext cx="343700" cy="343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États</a:t>
            </a:r>
            <a:r>
              <a:rPr lang="fr-FR"/>
              <a:t>: initial et final</a:t>
            </a:r>
            <a:endParaRPr/>
          </a:p>
        </p:txBody>
      </p:sp>
      <p:sp>
        <p:nvSpPr>
          <p:cNvPr id="316" name="Google Shape;316;p11"/>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lnSpc>
                <a:spcPct val="107000"/>
              </a:lnSpc>
              <a:spcBef>
                <a:spcPts val="0"/>
              </a:spcBef>
              <a:spcAft>
                <a:spcPts val="0"/>
              </a:spcAft>
              <a:buSzPts val="1800"/>
              <a:buNone/>
            </a:pPr>
            <a:r>
              <a:rPr lang="fr-FR"/>
              <a:t> </a:t>
            </a:r>
            <a:r>
              <a:rPr b="1" lang="fr-FR" sz="2000">
                <a:latin typeface="Calibri"/>
                <a:ea typeface="Calibri"/>
                <a:cs typeface="Calibri"/>
                <a:sym typeface="Calibri"/>
              </a:rPr>
              <a:t>Etat final</a:t>
            </a:r>
            <a:endParaRPr b="1" sz="1600">
              <a:latin typeface="Calibri"/>
              <a:ea typeface="Calibri"/>
              <a:cs typeface="Calibri"/>
              <a:sym typeface="Calibri"/>
            </a:endParaRPr>
          </a:p>
          <a:p>
            <a:pPr indent="0" lvl="0" marL="0" rtl="0" algn="l">
              <a:lnSpc>
                <a:spcPct val="107000"/>
              </a:lnSpc>
              <a:spcBef>
                <a:spcPts val="1000"/>
              </a:spcBef>
              <a:spcAft>
                <a:spcPts val="0"/>
              </a:spcAft>
              <a:buSzPts val="1600"/>
              <a:buNone/>
            </a:pPr>
            <a:r>
              <a:rPr lang="fr-FR" sz="1600">
                <a:latin typeface="Calibri"/>
                <a:ea typeface="Calibri"/>
                <a:cs typeface="Calibri"/>
                <a:sym typeface="Calibri"/>
              </a:rPr>
              <a:t>	</a:t>
            </a:r>
            <a:r>
              <a:rPr lang="fr-FR">
                <a:latin typeface="Calibri"/>
                <a:ea typeface="Calibri"/>
                <a:cs typeface="Calibri"/>
                <a:sym typeface="Calibri"/>
              </a:rPr>
              <a:t>C’est un pseudo-état qui indique que le diagramme d’états-transition, ou l’état enveloppant est terminé.</a:t>
            </a:r>
            <a:endParaRPr/>
          </a:p>
          <a:p>
            <a:pPr indent="-228600" lvl="0" marL="342900" rtl="0" algn="l">
              <a:lnSpc>
                <a:spcPct val="107000"/>
              </a:lnSpc>
              <a:spcBef>
                <a:spcPts val="1800"/>
              </a:spcBef>
              <a:spcAft>
                <a:spcPts val="0"/>
              </a:spcAft>
              <a:buSzPts val="1800"/>
              <a:buNone/>
            </a:pPr>
            <a:r>
              <a:t/>
            </a:r>
            <a:endParaRPr>
              <a:latin typeface="Calibri"/>
              <a:ea typeface="Calibri"/>
              <a:cs typeface="Calibri"/>
              <a:sym typeface="Calibri"/>
            </a:endParaRPr>
          </a:p>
          <a:p>
            <a:pPr indent="-228600" lvl="0" marL="342900" rtl="0" algn="l">
              <a:spcBef>
                <a:spcPts val="1800"/>
              </a:spcBef>
              <a:spcAft>
                <a:spcPts val="0"/>
              </a:spcAft>
              <a:buSzPts val="1800"/>
              <a:buNone/>
            </a:pPr>
            <a:r>
              <a:t/>
            </a:r>
            <a:endParaRPr/>
          </a:p>
          <a:p>
            <a:pPr indent="0" lvl="0" marL="0" rtl="0" algn="ctr">
              <a:spcBef>
                <a:spcPts val="1000"/>
              </a:spcBef>
              <a:spcAft>
                <a:spcPts val="0"/>
              </a:spcAft>
              <a:buSzPts val="1400"/>
              <a:buNone/>
            </a:pPr>
            <a:r>
              <a:rPr lang="fr-FR" sz="1400"/>
              <a:t>Représentation de l’état final</a:t>
            </a:r>
            <a:endParaRPr/>
          </a:p>
          <a:p>
            <a:pPr indent="0" lvl="0" marL="0" rtl="0" algn="l">
              <a:spcBef>
                <a:spcPts val="1000"/>
              </a:spcBef>
              <a:spcAft>
                <a:spcPts val="0"/>
              </a:spcAft>
              <a:buSzPts val="1800"/>
              <a:buNone/>
            </a:pPr>
            <a:r>
              <a:t/>
            </a:r>
            <a:endParaRPr/>
          </a:p>
        </p:txBody>
      </p:sp>
      <p:pic>
        <p:nvPicPr>
          <p:cNvPr id="317" name="Google Shape;317;p11"/>
          <p:cNvPicPr preferRelativeResize="0"/>
          <p:nvPr/>
        </p:nvPicPr>
        <p:blipFill rotWithShape="1">
          <a:blip r:embed="rId3">
            <a:alphaModFix/>
          </a:blip>
          <a:srcRect b="0" l="0" r="0" t="0"/>
          <a:stretch/>
        </p:blipFill>
        <p:spPr>
          <a:xfrm>
            <a:off x="5929333" y="3857414"/>
            <a:ext cx="333333" cy="3333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1132967f4f5_0_0"/>
          <p:cNvSpPr txBox="1"/>
          <p:nvPr>
            <p:ph type="title"/>
          </p:nvPr>
        </p:nvSpPr>
        <p:spPr>
          <a:xfrm>
            <a:off x="2592925" y="624110"/>
            <a:ext cx="8911800" cy="12810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fr-FR">
                <a:latin typeface="Arial Rounded"/>
                <a:ea typeface="Arial Rounded"/>
                <a:cs typeface="Arial Rounded"/>
                <a:sym typeface="Arial Rounded"/>
              </a:rPr>
              <a:t>Introduction sur les modèles dynamiques </a:t>
            </a:r>
            <a:endParaRPr>
              <a:latin typeface="Arial Rounded"/>
              <a:ea typeface="Arial Rounded"/>
              <a:cs typeface="Arial Rounded"/>
              <a:sym typeface="Arial Rounded"/>
            </a:endParaRPr>
          </a:p>
        </p:txBody>
      </p:sp>
      <p:sp>
        <p:nvSpPr>
          <p:cNvPr id="153" name="Google Shape;153;g1132967f4f5_0_0"/>
          <p:cNvSpPr txBox="1"/>
          <p:nvPr>
            <p:ph idx="1" type="body"/>
          </p:nvPr>
        </p:nvSpPr>
        <p:spPr>
          <a:xfrm>
            <a:off x="1606824" y="2120350"/>
            <a:ext cx="9897900" cy="3790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sz="2500">
              <a:latin typeface="Arial Narrow"/>
              <a:ea typeface="Arial Narrow"/>
              <a:cs typeface="Arial Narrow"/>
              <a:sym typeface="Arial Narrow"/>
            </a:endParaRPr>
          </a:p>
          <a:p>
            <a:pPr indent="0" lvl="0" marL="0" rtl="0" algn="l">
              <a:spcBef>
                <a:spcPts val="1000"/>
              </a:spcBef>
              <a:spcAft>
                <a:spcPts val="0"/>
              </a:spcAft>
              <a:buNone/>
            </a:pPr>
            <a:r>
              <a:t/>
            </a:r>
            <a:endParaRPr sz="2500">
              <a:latin typeface="Arial Narrow"/>
              <a:ea typeface="Arial Narrow"/>
              <a:cs typeface="Arial Narrow"/>
              <a:sym typeface="Arial Narrow"/>
            </a:endParaRPr>
          </a:p>
          <a:p>
            <a:pPr indent="0" lvl="0" marL="0" rtl="0" algn="l">
              <a:spcBef>
                <a:spcPts val="1000"/>
              </a:spcBef>
              <a:spcAft>
                <a:spcPts val="0"/>
              </a:spcAft>
              <a:buNone/>
            </a:pPr>
            <a:r>
              <a:rPr lang="fr-FR" sz="2500">
                <a:latin typeface="Arial Narrow"/>
                <a:ea typeface="Arial Narrow"/>
                <a:cs typeface="Arial Narrow"/>
                <a:sym typeface="Arial Narrow"/>
              </a:rPr>
              <a:t>Les modèles dynamiques permettent de montrer le comportement du système, les interactions des objets et leur évolution dans le temps</a:t>
            </a:r>
            <a:endParaRPr sz="2500">
              <a:latin typeface="Arial Narrow"/>
              <a:ea typeface="Arial Narrow"/>
              <a:cs typeface="Arial Narrow"/>
              <a:sym typeface="Arial Narrow"/>
            </a:endParaRPr>
          </a:p>
          <a:p>
            <a:pPr indent="0" lvl="0" marL="0" rtl="0" algn="l">
              <a:spcBef>
                <a:spcPts val="1000"/>
              </a:spcBef>
              <a:spcAft>
                <a:spcPts val="0"/>
              </a:spcAft>
              <a:buNone/>
            </a:pPr>
            <a:r>
              <a:t/>
            </a:r>
            <a:endParaRPr sz="2500">
              <a:latin typeface="Arial Narrow"/>
              <a:ea typeface="Arial Narrow"/>
              <a:cs typeface="Arial Narrow"/>
              <a:sym typeface="Arial Narr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Événements</a:t>
            </a:r>
            <a:endParaRPr/>
          </a:p>
        </p:txBody>
      </p:sp>
      <p:sp>
        <p:nvSpPr>
          <p:cNvPr id="323" name="Google Shape;323;p12"/>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t>Un événement est un fait remarquable qui a une position dans le temps et l’espace. Il peut déclencher une transition entre états et faire basculer l’objet dans un nouvel état.</a:t>
            </a:r>
            <a:endParaRPr/>
          </a:p>
          <a:p>
            <a:pPr indent="0" lvl="0" marL="0" rtl="0" algn="l">
              <a:spcBef>
                <a:spcPts val="1000"/>
              </a:spcBef>
              <a:spcAft>
                <a:spcPts val="0"/>
              </a:spcAft>
              <a:buSzPts val="1800"/>
              <a:buNone/>
            </a:pPr>
            <a:r>
              <a:rPr lang="fr-FR"/>
              <a:t>Ils peuvent être divisés en plusieurs types: signal, appel, changement et temporel</a:t>
            </a:r>
            <a:endParaRPr/>
          </a:p>
          <a:p>
            <a:pPr indent="0" lvl="0" marL="0" rtl="0" algn="l">
              <a:spcBef>
                <a:spcPts val="1000"/>
              </a:spcBef>
              <a:spcAft>
                <a:spcPts val="0"/>
              </a:spcAft>
              <a:buSzPts val="1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Événements: Signal</a:t>
            </a:r>
            <a:endParaRPr/>
          </a:p>
        </p:txBody>
      </p:sp>
      <p:sp>
        <p:nvSpPr>
          <p:cNvPr id="329" name="Google Shape;329;p13"/>
          <p:cNvSpPr txBox="1"/>
          <p:nvPr>
            <p:ph idx="1" type="body"/>
          </p:nvPr>
        </p:nvSpPr>
        <p:spPr>
          <a:xfrm>
            <a:off x="1531620" y="1905000"/>
            <a:ext cx="9972992" cy="4381500"/>
          </a:xfrm>
          <a:prstGeom prst="rect">
            <a:avLst/>
          </a:prstGeom>
          <a:noFill/>
          <a:ln>
            <a:noFill/>
          </a:ln>
        </p:spPr>
        <p:txBody>
          <a:bodyPr anchorCtr="0" anchor="t" bIns="45700" lIns="91425" spcFirstLastPara="1" rIns="91425" wrap="square" tIns="45700">
            <a:normAutofit fontScale="40000" lnSpcReduction="20000"/>
          </a:bodyPr>
          <a:lstStyle/>
          <a:p>
            <a:pPr indent="-327215" lvl="0" marL="342900" rtl="0" algn="l">
              <a:spcBef>
                <a:spcPts val="0"/>
              </a:spcBef>
              <a:spcAft>
                <a:spcPts val="0"/>
              </a:spcAft>
              <a:buSzPct val="100000"/>
              <a:buChar char="●"/>
            </a:pPr>
            <a:r>
              <a:rPr lang="fr-FR" sz="3300"/>
              <a:t>Un signal est un événement de type classeur qui est destiné à véhiculer une communication asynchrone à sens unique entre deux objets.</a:t>
            </a:r>
            <a:endParaRPr/>
          </a:p>
          <a:p>
            <a:pPr indent="-198310" lvl="1" marL="742950" rtl="0" algn="l">
              <a:spcBef>
                <a:spcPts val="1000"/>
              </a:spcBef>
              <a:spcAft>
                <a:spcPts val="0"/>
              </a:spcAft>
              <a:buSzPct val="100000"/>
              <a:buNone/>
            </a:pPr>
            <a:r>
              <a:t/>
            </a:r>
            <a:endParaRPr sz="2900"/>
          </a:p>
          <a:p>
            <a:pPr indent="-271970" lvl="1" marL="742950" rtl="0" algn="l">
              <a:spcBef>
                <a:spcPts val="1000"/>
              </a:spcBef>
              <a:spcAft>
                <a:spcPts val="0"/>
              </a:spcAft>
              <a:buSzPct val="100000"/>
              <a:buChar char="○"/>
            </a:pPr>
            <a:r>
              <a:rPr lang="fr-FR" sz="2900"/>
              <a:t>L’objet expéditeur crée et initialise une instance de signal et l’envoi à un objet ou à un groupe d’objets</a:t>
            </a:r>
            <a:endParaRPr/>
          </a:p>
          <a:p>
            <a:pPr indent="-271970" lvl="1" marL="742950" rtl="0" algn="l">
              <a:spcBef>
                <a:spcPts val="1000"/>
              </a:spcBef>
              <a:spcAft>
                <a:spcPts val="0"/>
              </a:spcAft>
              <a:buSzPct val="100000"/>
              <a:buChar char="○"/>
            </a:pPr>
            <a:r>
              <a:rPr lang="fr-FR" sz="2900"/>
              <a:t>Il n’attend pas que le destinataire traite le signal pour poursuivre son déroulement</a:t>
            </a:r>
            <a:endParaRPr/>
          </a:p>
          <a:p>
            <a:pPr indent="0" lvl="1" marL="201168" rtl="0" algn="l">
              <a:spcBef>
                <a:spcPts val="1000"/>
              </a:spcBef>
              <a:spcAft>
                <a:spcPts val="0"/>
              </a:spcAft>
              <a:buSzPct val="100000"/>
              <a:buNone/>
            </a:pPr>
            <a:r>
              <a:rPr lang="fr-FR" sz="2900"/>
              <a:t>	</a:t>
            </a:r>
            <a:endParaRPr/>
          </a:p>
          <a:p>
            <a:pPr indent="0" lvl="1" marL="201168" rtl="0" algn="l">
              <a:spcBef>
                <a:spcPts val="1000"/>
              </a:spcBef>
              <a:spcAft>
                <a:spcPts val="0"/>
              </a:spcAft>
              <a:buSzPct val="100000"/>
              <a:buNone/>
            </a:pPr>
            <a:r>
              <a:rPr b="1" lang="fr-FR" sz="2900" u="sng"/>
              <a:t>NB</a:t>
            </a:r>
            <a:r>
              <a:rPr b="1" lang="fr-FR" sz="2900"/>
              <a:t>:</a:t>
            </a:r>
            <a:endParaRPr/>
          </a:p>
          <a:p>
            <a:pPr indent="-271970" lvl="1" marL="742950" rtl="0" algn="l">
              <a:spcBef>
                <a:spcPts val="1000"/>
              </a:spcBef>
              <a:spcAft>
                <a:spcPts val="0"/>
              </a:spcAft>
              <a:buSzPct val="100000"/>
              <a:buChar char="○"/>
            </a:pPr>
            <a:r>
              <a:rPr lang="fr-FR" sz="2900"/>
              <a:t>La réception d’un signal constitue un événement pour l’objet destinataire</a:t>
            </a:r>
            <a:endParaRPr/>
          </a:p>
          <a:p>
            <a:pPr indent="-271970" lvl="1" marL="742950" rtl="0" algn="l">
              <a:spcBef>
                <a:spcPts val="1000"/>
              </a:spcBef>
              <a:spcAft>
                <a:spcPts val="0"/>
              </a:spcAft>
              <a:buSzPct val="100000"/>
              <a:buChar char="○"/>
            </a:pPr>
            <a:r>
              <a:rPr lang="fr-FR" sz="2900"/>
              <a:t>Un même objet peut être à la fois expéditeur et destinataire d’un signal</a:t>
            </a:r>
            <a:endParaRPr/>
          </a:p>
          <a:p>
            <a:pPr indent="0" lvl="1" marL="201168" rtl="0" algn="l">
              <a:spcBef>
                <a:spcPts val="1000"/>
              </a:spcBef>
              <a:spcAft>
                <a:spcPts val="0"/>
              </a:spcAft>
              <a:buSzPct val="100000"/>
              <a:buNone/>
            </a:pPr>
            <a:r>
              <a:t/>
            </a:r>
            <a:endParaRPr b="1" sz="2000"/>
          </a:p>
          <a:p>
            <a:pPr indent="0" lvl="1" marL="201168" rtl="0" algn="l">
              <a:spcBef>
                <a:spcPts val="1000"/>
              </a:spcBef>
              <a:spcAft>
                <a:spcPts val="0"/>
              </a:spcAft>
              <a:buSzPct val="100000"/>
              <a:buNone/>
            </a:pPr>
            <a:r>
              <a:rPr b="1" lang="fr-FR" sz="3200"/>
              <a:t>SYNTAXE</a:t>
            </a:r>
            <a:endParaRPr/>
          </a:p>
          <a:p>
            <a:pPr indent="0" lvl="1" marL="201168" rtl="0" algn="l">
              <a:spcBef>
                <a:spcPts val="1000"/>
              </a:spcBef>
              <a:spcAft>
                <a:spcPts val="0"/>
              </a:spcAft>
              <a:buSzPct val="100000"/>
              <a:buNone/>
            </a:pPr>
            <a:r>
              <a:rPr lang="fr-FR" sz="2900"/>
              <a:t>Un événement de type signal s’écrit comme suit</a:t>
            </a:r>
            <a:r>
              <a:rPr lang="fr-FR" sz="2000"/>
              <a:t>:</a:t>
            </a:r>
            <a:endParaRPr/>
          </a:p>
          <a:p>
            <a:pPr indent="0" lvl="1" marL="201168" rtl="0" algn="l">
              <a:spcBef>
                <a:spcPts val="1000"/>
              </a:spcBef>
              <a:spcAft>
                <a:spcPts val="0"/>
              </a:spcAft>
              <a:buSzPct val="100000"/>
              <a:buNone/>
            </a:pPr>
            <a:r>
              <a:rPr b="1" lang="fr-FR" sz="3200">
                <a:solidFill>
                  <a:schemeClr val="dk1"/>
                </a:solidFill>
                <a:highlight>
                  <a:srgbClr val="00FFFF"/>
                </a:highlight>
              </a:rPr>
              <a:t>&lt;nom_événement&gt; ( &lt;paramètre&gt;:&lt;type&gt;; &lt;paramètre&gt;:&lt;type&gt;….</a:t>
            </a:r>
            <a:r>
              <a:rPr lang="fr-FR" sz="3200">
                <a:solidFill>
                  <a:schemeClr val="dk1"/>
                </a:solidFill>
                <a:highlight>
                  <a:srgbClr val="00FFFF"/>
                </a:highlight>
              </a:rPr>
              <a:t>)</a:t>
            </a:r>
            <a:endParaRPr/>
          </a:p>
          <a:p>
            <a:pPr indent="0" lvl="1" marL="201168" rtl="0" algn="l">
              <a:spcBef>
                <a:spcPts val="1000"/>
              </a:spcBef>
              <a:spcAft>
                <a:spcPts val="0"/>
              </a:spcAft>
              <a:buSzPct val="100000"/>
              <a:buNone/>
            </a:pPr>
            <a:r>
              <a:rPr lang="fr-FR" sz="3200"/>
              <a:t>Les signaux sont déclarés dans le diagramme de classes de la manière qu’une classe  mais en ajoutant le stéréotype</a:t>
            </a:r>
            <a:r>
              <a:rPr b="1" lang="fr-FR" sz="3200"/>
              <a:t> &lt;&lt;signal&gt;&gt; </a:t>
            </a:r>
            <a:r>
              <a:rPr lang="fr-FR" sz="3200"/>
              <a:t>au dessus du nom.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Événements: Call</a:t>
            </a:r>
            <a:endParaRPr/>
          </a:p>
        </p:txBody>
      </p:sp>
      <p:sp>
        <p:nvSpPr>
          <p:cNvPr id="335" name="Google Shape;335;p14"/>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fontScale="85000" lnSpcReduction="20000"/>
          </a:bodyPr>
          <a:lstStyle/>
          <a:p>
            <a:pPr indent="0" lvl="1" marL="201168" rtl="0" algn="l">
              <a:spcBef>
                <a:spcPts val="0"/>
              </a:spcBef>
              <a:spcAft>
                <a:spcPts val="0"/>
              </a:spcAft>
              <a:buSzPct val="78668"/>
              <a:buNone/>
            </a:pPr>
            <a:r>
              <a:rPr lang="fr-FR" sz="2033"/>
              <a:t>Cet événement représente la réception de l’appel d’une opération par un objet. Les paramètres de l’opération sont ceux de l’événement d’appel</a:t>
            </a:r>
            <a:endParaRPr sz="2033"/>
          </a:p>
          <a:p>
            <a:pPr indent="0" lvl="1" marL="201168" rtl="0" algn="l">
              <a:spcBef>
                <a:spcPts val="1000"/>
              </a:spcBef>
              <a:spcAft>
                <a:spcPts val="0"/>
              </a:spcAft>
              <a:buSzPct val="78668"/>
              <a:buNone/>
            </a:pPr>
            <a:r>
              <a:t/>
            </a:r>
            <a:endParaRPr sz="2033"/>
          </a:p>
          <a:p>
            <a:pPr indent="0" lvl="1" marL="201168" rtl="0" algn="l">
              <a:spcBef>
                <a:spcPts val="1000"/>
              </a:spcBef>
              <a:spcAft>
                <a:spcPts val="0"/>
              </a:spcAft>
              <a:buSzPct val="78668"/>
              <a:buNone/>
            </a:pPr>
            <a:r>
              <a:rPr b="1" lang="fr-FR" sz="2033" u="sng"/>
              <a:t>NB</a:t>
            </a:r>
            <a:r>
              <a:rPr b="1" lang="fr-FR" sz="2033"/>
              <a:t>: </a:t>
            </a:r>
            <a:r>
              <a:rPr lang="fr-FR" sz="2033"/>
              <a:t>Les événements d’appel sont des méthodes déclarées au niveau du diagramme de classes</a:t>
            </a:r>
            <a:endParaRPr sz="2033"/>
          </a:p>
          <a:p>
            <a:pPr indent="0" lvl="1" marL="201168" rtl="0" algn="l">
              <a:spcBef>
                <a:spcPts val="1000"/>
              </a:spcBef>
              <a:spcAft>
                <a:spcPts val="0"/>
              </a:spcAft>
              <a:buSzPct val="106666"/>
              <a:buNone/>
            </a:pPr>
            <a:r>
              <a:t/>
            </a:r>
            <a:endParaRPr/>
          </a:p>
          <a:p>
            <a:pPr indent="0" lvl="1" marL="201168" rtl="0" algn="l">
              <a:spcBef>
                <a:spcPts val="1000"/>
              </a:spcBef>
              <a:spcAft>
                <a:spcPts val="0"/>
              </a:spcAft>
              <a:buSzPct val="100000"/>
              <a:buNone/>
            </a:pPr>
            <a:r>
              <a:rPr b="1" lang="fr-FR" sz="1800"/>
              <a:t>SYNTAXE</a:t>
            </a:r>
            <a:endParaRPr/>
          </a:p>
          <a:p>
            <a:pPr indent="0" lvl="1" marL="201168" rtl="0" algn="l">
              <a:spcBef>
                <a:spcPts val="1000"/>
              </a:spcBef>
              <a:spcAft>
                <a:spcPts val="0"/>
              </a:spcAft>
              <a:buSzPct val="100000"/>
              <a:buNone/>
            </a:pPr>
            <a:r>
              <a:rPr lang="fr-FR" sz="1800"/>
              <a:t>Un événement de type call s’écrit comme suit:</a:t>
            </a:r>
            <a:endParaRPr/>
          </a:p>
          <a:p>
            <a:pPr indent="0" lvl="1" marL="201168" rtl="0" algn="l">
              <a:spcBef>
                <a:spcPts val="1000"/>
              </a:spcBef>
              <a:spcAft>
                <a:spcPts val="0"/>
              </a:spcAft>
              <a:buSzPct val="100000"/>
              <a:buNone/>
            </a:pPr>
            <a:r>
              <a:rPr b="1" lang="fr-FR" sz="2000">
                <a:solidFill>
                  <a:schemeClr val="dk1"/>
                </a:solidFill>
                <a:highlight>
                  <a:srgbClr val="00FFFF"/>
                </a:highlight>
              </a:rPr>
              <a:t>&lt;nom_événement&gt; ( &lt;paramètre&gt;:&lt;type&gt;; &lt;paramètre&gt;:&lt;type&gt;….</a:t>
            </a:r>
            <a:r>
              <a:rPr lang="fr-FR" sz="1800">
                <a:solidFill>
                  <a:schemeClr val="dk1"/>
                </a:solidFill>
                <a:highlight>
                  <a:srgbClr val="00FFFF"/>
                </a:highlight>
              </a:rPr>
              <a:t>)</a:t>
            </a:r>
            <a:endParaRPr/>
          </a:p>
          <a:p>
            <a:pPr indent="-228600" lvl="0" marL="342900" rtl="0" algn="l">
              <a:spcBef>
                <a:spcPts val="1000"/>
              </a:spcBef>
              <a:spcAft>
                <a:spcPts val="0"/>
              </a:spcAft>
              <a:buSzPct val="105882"/>
              <a:buNone/>
            </a:pPr>
            <a:r>
              <a:t/>
            </a:r>
            <a:endParaRPr/>
          </a:p>
          <a:p>
            <a:pPr indent="0" lvl="0" marL="0" rtl="0" algn="l">
              <a:spcBef>
                <a:spcPts val="1000"/>
              </a:spcBef>
              <a:spcAft>
                <a:spcPts val="0"/>
              </a:spcAft>
              <a:buSzPct val="105882"/>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Événements: Change</a:t>
            </a:r>
            <a:endParaRPr/>
          </a:p>
        </p:txBody>
      </p:sp>
      <p:sp>
        <p:nvSpPr>
          <p:cNvPr id="341" name="Google Shape;341;p15"/>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800"/>
              <a:buNone/>
            </a:pPr>
            <a:r>
              <a:rPr lang="fr-FR"/>
              <a:t>Un événement de changement d’état généré par la satisfaction  d’une expression booléenne sur des valeurs d’attributs.(c-à-d vrai ou faux)</a:t>
            </a:r>
            <a:endParaRPr/>
          </a:p>
          <a:p>
            <a:pPr indent="0" lvl="0" marL="0" rtl="0" algn="l">
              <a:spcBef>
                <a:spcPts val="1000"/>
              </a:spcBef>
              <a:spcAft>
                <a:spcPts val="0"/>
              </a:spcAft>
              <a:buSzPts val="1800"/>
              <a:buNone/>
            </a:pPr>
            <a:r>
              <a:rPr lang="fr-FR"/>
              <a:t>C’est une manière déclarative d’attendre qu’une condition particulière soit satisfaite.</a:t>
            </a:r>
            <a:endParaRPr/>
          </a:p>
          <a:p>
            <a:pPr indent="-228600" lvl="0" marL="342900" rtl="0" algn="l">
              <a:spcBef>
                <a:spcPts val="1000"/>
              </a:spcBef>
              <a:spcAft>
                <a:spcPts val="0"/>
              </a:spcAft>
              <a:buSzPts val="1800"/>
              <a:buNone/>
            </a:pPr>
            <a:r>
              <a:t/>
            </a:r>
            <a:endParaRPr/>
          </a:p>
          <a:p>
            <a:pPr indent="0" lvl="0" marL="0" rtl="0" algn="l">
              <a:spcBef>
                <a:spcPts val="1000"/>
              </a:spcBef>
              <a:spcAft>
                <a:spcPts val="0"/>
              </a:spcAft>
              <a:buSzPts val="1800"/>
              <a:buNone/>
            </a:pPr>
            <a:r>
              <a:rPr b="1" lang="fr-FR" u="sng"/>
              <a:t>NB:</a:t>
            </a:r>
            <a:r>
              <a:rPr lang="fr-FR"/>
              <a:t> La condition est testée en permanence, jusqu’à ce qu’elle devienne vraie et c’est à cet instant précis que la transition se déclenche.</a:t>
            </a:r>
            <a:endParaRPr/>
          </a:p>
          <a:p>
            <a:pPr indent="0" lvl="0" marL="0" rtl="0" algn="l">
              <a:spcBef>
                <a:spcPts val="1000"/>
              </a:spcBef>
              <a:spcAft>
                <a:spcPts val="0"/>
              </a:spcAft>
              <a:buSzPts val="1800"/>
              <a:buNone/>
            </a:pPr>
            <a:r>
              <a:rPr b="1" lang="fr-FR" u="sng"/>
              <a:t>SYNTAXE:</a:t>
            </a:r>
            <a:endParaRPr/>
          </a:p>
          <a:p>
            <a:pPr indent="-184150" lvl="1" marL="742950" rtl="0" algn="l">
              <a:spcBef>
                <a:spcPts val="1000"/>
              </a:spcBef>
              <a:spcAft>
                <a:spcPts val="0"/>
              </a:spcAft>
              <a:buSzPts val="1600"/>
              <a:buNone/>
            </a:pPr>
            <a:r>
              <a:t/>
            </a:r>
            <a:endParaRPr/>
          </a:p>
          <a:p>
            <a:pPr indent="0" lvl="2" marL="384048" rtl="0" algn="l">
              <a:spcBef>
                <a:spcPts val="1000"/>
              </a:spcBef>
              <a:spcAft>
                <a:spcPts val="0"/>
              </a:spcAft>
              <a:buSzPts val="1800"/>
              <a:buNone/>
            </a:pPr>
            <a:r>
              <a:rPr b="1" lang="fr-FR" sz="1800">
                <a:solidFill>
                  <a:schemeClr val="dk1"/>
                </a:solidFill>
                <a:highlight>
                  <a:srgbClr val="00FFFF"/>
                </a:highlight>
              </a:rPr>
              <a:t>when( condition_booléenne)</a:t>
            </a:r>
            <a:endParaRPr sz="1800">
              <a:solidFill>
                <a:schemeClr val="dk1"/>
              </a:solidFill>
              <a:highlight>
                <a:srgbClr val="00FFFF"/>
              </a:highlight>
            </a:endParaRPr>
          </a:p>
          <a:p>
            <a:pPr indent="0" lvl="0" marL="0" rtl="0" algn="l">
              <a:spcBef>
                <a:spcPts val="1000"/>
              </a:spcBef>
              <a:spcAft>
                <a:spcPts val="0"/>
              </a:spcAft>
              <a:buSzPts val="1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Événements temporels: after ou when</a:t>
            </a:r>
            <a:endParaRPr/>
          </a:p>
        </p:txBody>
      </p:sp>
      <p:sp>
        <p:nvSpPr>
          <p:cNvPr id="347" name="Google Shape;347;p16"/>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SzPts val="1800"/>
              <a:buNone/>
            </a:pPr>
            <a:r>
              <a:rPr lang="fr-FR"/>
              <a:t>Les événement temporels sont générés par l’écoulement du temps. Ils sont spécifiés soit de manières absolue (date précise), soit de manière relative (temps écoulé).</a:t>
            </a:r>
            <a:endParaRPr/>
          </a:p>
          <a:p>
            <a:pPr indent="0" lvl="0" marL="0" rtl="0" algn="l">
              <a:spcBef>
                <a:spcPts val="1000"/>
              </a:spcBef>
              <a:spcAft>
                <a:spcPts val="0"/>
              </a:spcAft>
              <a:buSzPts val="1800"/>
              <a:buNone/>
            </a:pPr>
            <a:r>
              <a:rPr b="1" lang="fr-FR" u="sng"/>
              <a:t>NB: </a:t>
            </a:r>
            <a:r>
              <a:rPr lang="fr-FR"/>
              <a:t>Par défaut le temps commence à s’écoule dès l’entrée dans l’état courant.</a:t>
            </a:r>
            <a:endParaRPr/>
          </a:p>
          <a:p>
            <a:pPr indent="0" lvl="0" marL="0" rtl="0" algn="l">
              <a:spcBef>
                <a:spcPts val="1000"/>
              </a:spcBef>
              <a:spcAft>
                <a:spcPts val="0"/>
              </a:spcAft>
              <a:buSzPts val="1800"/>
              <a:buNone/>
            </a:pPr>
            <a:r>
              <a:rPr b="1" lang="fr-FR" u="sng"/>
              <a:t>SYNTAXE:</a:t>
            </a:r>
            <a:endParaRPr/>
          </a:p>
          <a:p>
            <a:pPr indent="-228600" lvl="2" marL="1143000" rtl="0" algn="l">
              <a:spcBef>
                <a:spcPts val="1000"/>
              </a:spcBef>
              <a:spcAft>
                <a:spcPts val="0"/>
              </a:spcAft>
              <a:buSzPts val="1800"/>
              <a:buFont typeface="Noto Sans Symbols"/>
              <a:buChar char="⮚"/>
            </a:pPr>
            <a:r>
              <a:rPr lang="fr-FR" sz="1800"/>
              <a:t>Événements temporels spécifiés de manière relative:</a:t>
            </a:r>
            <a:endParaRPr/>
          </a:p>
          <a:p>
            <a:pPr indent="0" lvl="2" marL="384048" rtl="0" algn="l">
              <a:spcBef>
                <a:spcPts val="1000"/>
              </a:spcBef>
              <a:spcAft>
                <a:spcPts val="0"/>
              </a:spcAft>
              <a:buSzPts val="1800"/>
              <a:buNone/>
            </a:pPr>
            <a:r>
              <a:rPr b="1" lang="fr-FR" sz="1800">
                <a:solidFill>
                  <a:schemeClr val="dk1"/>
                </a:solidFill>
              </a:rPr>
              <a:t>		</a:t>
            </a:r>
            <a:r>
              <a:rPr b="1" lang="fr-FR" sz="1800">
                <a:solidFill>
                  <a:schemeClr val="dk1"/>
                </a:solidFill>
                <a:highlight>
                  <a:srgbClr val="00FFFF"/>
                </a:highlight>
              </a:rPr>
              <a:t>after(&lt;durée&gt;)</a:t>
            </a:r>
            <a:endParaRPr/>
          </a:p>
          <a:p>
            <a:pPr indent="-114300" lvl="2" marL="1143000" rtl="0" algn="l">
              <a:spcBef>
                <a:spcPts val="1000"/>
              </a:spcBef>
              <a:spcAft>
                <a:spcPts val="0"/>
              </a:spcAft>
              <a:buSzPts val="1800"/>
              <a:buFont typeface="Noto Sans Symbols"/>
              <a:buNone/>
            </a:pPr>
            <a:r>
              <a:t/>
            </a:r>
            <a:endParaRPr sz="1800"/>
          </a:p>
          <a:p>
            <a:pPr indent="-228600" lvl="2" marL="1143000" rtl="0" algn="l">
              <a:spcBef>
                <a:spcPts val="1000"/>
              </a:spcBef>
              <a:spcAft>
                <a:spcPts val="0"/>
              </a:spcAft>
              <a:buSzPts val="1800"/>
              <a:buFont typeface="Noto Sans Symbols"/>
              <a:buChar char="⮚"/>
            </a:pPr>
            <a:r>
              <a:rPr lang="fr-FR" sz="1800"/>
              <a:t>Événements temporels spécifiés de manière absolue:</a:t>
            </a:r>
            <a:endParaRPr/>
          </a:p>
          <a:p>
            <a:pPr indent="0" lvl="5" marL="917120" rtl="0" algn="l">
              <a:spcBef>
                <a:spcPts val="1000"/>
              </a:spcBef>
              <a:spcAft>
                <a:spcPts val="0"/>
              </a:spcAft>
              <a:buSzPts val="1800"/>
              <a:buNone/>
            </a:pPr>
            <a:r>
              <a:rPr b="1" lang="fr-FR" sz="1800">
                <a:solidFill>
                  <a:schemeClr val="dk1"/>
                </a:solidFill>
              </a:rPr>
              <a:t>	</a:t>
            </a:r>
            <a:r>
              <a:rPr b="1" lang="fr-FR" sz="1800">
                <a:solidFill>
                  <a:schemeClr val="dk1"/>
                </a:solidFill>
                <a:highlight>
                  <a:srgbClr val="00FFFF"/>
                </a:highlight>
              </a:rPr>
              <a:t>when(date=&lt;date&gt;)</a:t>
            </a:r>
            <a:endParaRPr/>
          </a:p>
          <a:p>
            <a:pPr indent="0" lvl="0" marL="0" rtl="0" algn="l">
              <a:spcBef>
                <a:spcPts val="1000"/>
              </a:spcBef>
              <a:spcAft>
                <a:spcPts val="0"/>
              </a:spcAft>
              <a:buSzPts val="1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Transition: définition et syntaxe</a:t>
            </a:r>
            <a:endParaRPr/>
          </a:p>
        </p:txBody>
      </p:sp>
      <p:sp>
        <p:nvSpPr>
          <p:cNvPr id="353" name="Google Shape;353;p17"/>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spcBef>
                <a:spcPts val="0"/>
              </a:spcBef>
              <a:spcAft>
                <a:spcPts val="0"/>
              </a:spcAft>
              <a:buSzPct val="105882"/>
              <a:buNone/>
            </a:pPr>
            <a:r>
              <a:rPr lang="fr-FR"/>
              <a:t>Une transition définit la réponse d’un objet à l’arrivée d’un événement.</a:t>
            </a:r>
            <a:endParaRPr/>
          </a:p>
          <a:p>
            <a:pPr indent="0" lvl="0" marL="0" rtl="0" algn="l">
              <a:spcBef>
                <a:spcPts val="1000"/>
              </a:spcBef>
              <a:spcAft>
                <a:spcPts val="0"/>
              </a:spcAft>
              <a:buSzPct val="105882"/>
              <a:buNone/>
            </a:pPr>
            <a:r>
              <a:rPr lang="fr-FR"/>
              <a:t>Elle lie généralement deux états  E et E1,et indique qu’un objet dans in état E peut entrer dans l’état E1 et exécuter certaines activités, si un événement déclencheur se produit et que la condition de garde est vérifiée.</a:t>
            </a:r>
            <a:endParaRPr/>
          </a:p>
          <a:p>
            <a:pPr indent="0" lvl="0" marL="0" rtl="0" algn="l">
              <a:spcBef>
                <a:spcPts val="1000"/>
              </a:spcBef>
              <a:spcAft>
                <a:spcPts val="0"/>
              </a:spcAft>
              <a:buSzPct val="105882"/>
              <a:buNone/>
            </a:pPr>
            <a:r>
              <a:rPr b="1" lang="fr-FR" u="sng"/>
              <a:t>SYNTAXE</a:t>
            </a:r>
            <a:endParaRPr/>
          </a:p>
          <a:p>
            <a:pPr indent="-191769" lvl="1" marL="742950" rtl="0" algn="l">
              <a:spcBef>
                <a:spcPts val="1000"/>
              </a:spcBef>
              <a:spcAft>
                <a:spcPts val="0"/>
              </a:spcAft>
              <a:buSzPct val="106666"/>
              <a:buNone/>
            </a:pPr>
            <a:r>
              <a:t/>
            </a:r>
            <a:endParaRPr/>
          </a:p>
          <a:p>
            <a:pPr indent="0" lvl="2" marL="384048" rtl="0" algn="l">
              <a:spcBef>
                <a:spcPts val="1000"/>
              </a:spcBef>
              <a:spcAft>
                <a:spcPts val="0"/>
              </a:spcAft>
              <a:buSzPct val="100000"/>
              <a:buNone/>
            </a:pPr>
            <a:r>
              <a:rPr b="1" lang="fr-FR" sz="1800">
                <a:solidFill>
                  <a:schemeClr val="dk1"/>
                </a:solidFill>
                <a:highlight>
                  <a:srgbClr val="00FFFF"/>
                </a:highlight>
              </a:rPr>
              <a:t>[ &lt;événement&gt; ] [  ‘ [ ‘ &lt;garde&gt; ‘ ] ’  ]  [ ‘/’ &lt;activité&gt;] </a:t>
            </a:r>
            <a:endParaRPr/>
          </a:p>
          <a:p>
            <a:pPr indent="0" lvl="2" marL="384048" rtl="0" algn="l">
              <a:spcBef>
                <a:spcPts val="1000"/>
              </a:spcBef>
              <a:spcAft>
                <a:spcPts val="0"/>
              </a:spcAft>
              <a:buSzPct val="100000"/>
              <a:buNone/>
            </a:pPr>
            <a:r>
              <a:t/>
            </a:r>
            <a:endParaRPr b="1" sz="1800">
              <a:solidFill>
                <a:schemeClr val="dk1"/>
              </a:solidFill>
            </a:endParaRPr>
          </a:p>
          <a:p>
            <a:pPr indent="0" lvl="2" marL="384048" rtl="0" algn="l">
              <a:spcBef>
                <a:spcPts val="1000"/>
              </a:spcBef>
              <a:spcAft>
                <a:spcPts val="0"/>
              </a:spcAft>
              <a:buSzPct val="100000"/>
              <a:buNone/>
            </a:pPr>
            <a:r>
              <a:t/>
            </a:r>
            <a:endParaRPr b="1" sz="1800">
              <a:solidFill>
                <a:schemeClr val="dk1"/>
              </a:solidFill>
            </a:endParaRPr>
          </a:p>
          <a:p>
            <a:pPr indent="0" lvl="2" marL="384048" rtl="0" algn="l">
              <a:spcBef>
                <a:spcPts val="1000"/>
              </a:spcBef>
              <a:spcAft>
                <a:spcPts val="0"/>
              </a:spcAft>
              <a:buSzPct val="100000"/>
              <a:buNone/>
            </a:pPr>
            <a:r>
              <a:rPr b="1" lang="fr-FR" sz="1800">
                <a:solidFill>
                  <a:schemeClr val="dk1"/>
                </a:solidFill>
              </a:rPr>
              <a:t>NB: </a:t>
            </a:r>
            <a:r>
              <a:rPr lang="fr-FR" sz="1800">
                <a:solidFill>
                  <a:schemeClr val="dk1"/>
                </a:solidFill>
              </a:rPr>
              <a:t>Le même événement peut être déclencheur de plusieurs transitions quittant un même état.</a:t>
            </a:r>
            <a:endParaRPr/>
          </a:p>
          <a:p>
            <a:pPr indent="0" lvl="2" marL="384048" rtl="0" algn="l">
              <a:spcBef>
                <a:spcPts val="1000"/>
              </a:spcBef>
              <a:spcAft>
                <a:spcPts val="0"/>
              </a:spcAft>
              <a:buSzPct val="100000"/>
              <a:buNone/>
            </a:pPr>
            <a:r>
              <a:rPr lang="fr-FR" sz="1800">
                <a:solidFill>
                  <a:schemeClr val="dk1"/>
                </a:solidFill>
              </a:rPr>
              <a:t>Chaque condition avec le même événement doit avoir une condition de garde différente.</a:t>
            </a:r>
            <a:endParaRPr/>
          </a:p>
          <a:p>
            <a:pPr indent="0" lvl="0" marL="0" rtl="0" algn="l">
              <a:spcBef>
                <a:spcPts val="1000"/>
              </a:spcBef>
              <a:spcAft>
                <a:spcPts val="0"/>
              </a:spcAft>
              <a:buSzPct val="105882"/>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1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Transition: condition de garde</a:t>
            </a:r>
            <a:endParaRPr/>
          </a:p>
        </p:txBody>
      </p:sp>
      <p:sp>
        <p:nvSpPr>
          <p:cNvPr id="359" name="Google Shape;359;p18"/>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t>Une condition de garde est une expression logique sur les attributs de l’objet ou les paramètres de l’événement déclencheur.</a:t>
            </a:r>
            <a:endParaRPr/>
          </a:p>
          <a:p>
            <a:pPr indent="0" lvl="0" marL="0" rtl="0" algn="l">
              <a:spcBef>
                <a:spcPts val="1000"/>
              </a:spcBef>
              <a:spcAft>
                <a:spcPts val="0"/>
              </a:spcAft>
              <a:buSzPts val="1800"/>
              <a:buNone/>
            </a:pPr>
            <a:r>
              <a:rPr lang="fr-FR"/>
              <a:t>Dans la syntaxe précédent il est précisé par  </a:t>
            </a:r>
            <a:r>
              <a:rPr b="1" lang="fr-FR">
                <a:highlight>
                  <a:srgbClr val="00FFFF"/>
                </a:highlight>
              </a:rPr>
              <a:t>‘[ ‘ &lt;garde&gt; ‘ ] ‘.</a:t>
            </a:r>
            <a:endParaRPr/>
          </a:p>
          <a:p>
            <a:pPr indent="0" lvl="0" marL="0" rtl="0" algn="l">
              <a:spcBef>
                <a:spcPts val="1000"/>
              </a:spcBef>
              <a:spcAft>
                <a:spcPts val="0"/>
              </a:spcAft>
              <a:buSzPts val="1800"/>
              <a:buNone/>
            </a:pPr>
            <a:r>
              <a:rPr b="1" lang="fr-FR" u="sng"/>
              <a:t>NB:</a:t>
            </a:r>
            <a:r>
              <a:rPr lang="fr-FR"/>
              <a:t> La condition de garde est évaluée uniquement lorsque l’événement déclencheur se produit. Si l’expression est vraie en ce moment là, la transition se déclenche et ses effets se produisent, si elle est fausse alors la transition ne se déclenche pas </a:t>
            </a:r>
            <a:endParaRPr/>
          </a:p>
          <a:p>
            <a:pPr indent="0" lvl="0" marL="0" rtl="0" algn="l">
              <a:spcBef>
                <a:spcPts val="1000"/>
              </a:spcBef>
              <a:spcAft>
                <a:spcPts val="0"/>
              </a:spcAft>
              <a:buSzPts val="1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Transition: effets</a:t>
            </a:r>
            <a:endParaRPr/>
          </a:p>
        </p:txBody>
      </p:sp>
      <p:sp>
        <p:nvSpPr>
          <p:cNvPr id="365" name="Google Shape;365;p19"/>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SzPct val="105882"/>
              <a:buNone/>
            </a:pPr>
            <a:r>
              <a:rPr lang="fr-FR"/>
              <a:t>Lorsqu’une transition se déclenché (ou tir de transition) son effet s’exécute. Il s’agit généralement d’une activité qui peut être:</a:t>
            </a:r>
            <a:endParaRPr/>
          </a:p>
          <a:p>
            <a:pPr indent="-220027" lvl="2" marL="1143000" rtl="0" algn="l">
              <a:spcBef>
                <a:spcPts val="1000"/>
              </a:spcBef>
              <a:spcAft>
                <a:spcPts val="0"/>
              </a:spcAft>
              <a:buSzPct val="100000"/>
              <a:buChar char="■"/>
            </a:pPr>
            <a:r>
              <a:rPr lang="fr-FR" sz="1800"/>
              <a:t>L’envoi d’un signal</a:t>
            </a:r>
            <a:endParaRPr/>
          </a:p>
          <a:p>
            <a:pPr indent="-220027" lvl="2" marL="1143000" rtl="0" algn="l">
              <a:spcBef>
                <a:spcPts val="1000"/>
              </a:spcBef>
              <a:spcAft>
                <a:spcPts val="0"/>
              </a:spcAft>
              <a:buSzPct val="100000"/>
              <a:buChar char="■"/>
            </a:pPr>
            <a:r>
              <a:rPr lang="fr-FR" sz="1800"/>
              <a:t>L’appel d’une opération</a:t>
            </a:r>
            <a:endParaRPr/>
          </a:p>
          <a:p>
            <a:pPr indent="-220027" lvl="2" marL="1143000" rtl="0" algn="l">
              <a:spcBef>
                <a:spcPts val="1000"/>
              </a:spcBef>
              <a:spcAft>
                <a:spcPts val="0"/>
              </a:spcAft>
              <a:buSzPct val="100000"/>
              <a:buChar char="■"/>
            </a:pPr>
            <a:r>
              <a:rPr lang="fr-FR" sz="1800"/>
              <a:t>Une liste d’activités</a:t>
            </a:r>
            <a:endParaRPr/>
          </a:p>
          <a:p>
            <a:pPr indent="0" lvl="2" marL="384048" rtl="0" algn="l">
              <a:spcBef>
                <a:spcPts val="1000"/>
              </a:spcBef>
              <a:spcAft>
                <a:spcPts val="0"/>
              </a:spcAft>
              <a:buSzPct val="100000"/>
              <a:buNone/>
            </a:pPr>
            <a:r>
              <a:rPr b="1" lang="fr-FR" sz="1800" u="sng"/>
              <a:t>NB: </a:t>
            </a:r>
            <a:r>
              <a:rPr lang="fr-FR" sz="1800"/>
              <a:t>Lorsque l’exécution de l’effet est terminée, l’état cible de la transition devient actif.</a:t>
            </a:r>
            <a:endParaRPr/>
          </a:p>
          <a:p>
            <a:pPr indent="0" lvl="2" marL="384048" rtl="0" algn="l">
              <a:spcBef>
                <a:spcPts val="1000"/>
              </a:spcBef>
              <a:spcAft>
                <a:spcPts val="0"/>
              </a:spcAft>
              <a:buSzPct val="100000"/>
              <a:buNone/>
            </a:pPr>
            <a:r>
              <a:t/>
            </a:r>
            <a:endParaRPr b="1" sz="1800" u="sng"/>
          </a:p>
          <a:p>
            <a:pPr indent="0" lvl="2" marL="384048" rtl="0" algn="l">
              <a:spcBef>
                <a:spcPts val="1000"/>
              </a:spcBef>
              <a:spcAft>
                <a:spcPts val="0"/>
              </a:spcAft>
              <a:buSzPct val="100000"/>
              <a:buNone/>
            </a:pPr>
            <a:r>
              <a:rPr lang="fr-FR" sz="1800"/>
              <a:t>On distingue  plusieurs types de transitions notamment les transitions:</a:t>
            </a:r>
            <a:endParaRPr/>
          </a:p>
          <a:p>
            <a:pPr indent="0" lvl="2" marL="384048" rtl="0" algn="l">
              <a:spcBef>
                <a:spcPts val="1000"/>
              </a:spcBef>
              <a:spcAft>
                <a:spcPts val="0"/>
              </a:spcAft>
              <a:buSzPct val="100000"/>
              <a:buNone/>
            </a:pPr>
            <a:r>
              <a:rPr lang="fr-FR" sz="1800"/>
              <a:t>	externes, internes et d’achèvement.</a:t>
            </a:r>
            <a:endParaRPr/>
          </a:p>
          <a:p>
            <a:pPr indent="0" lvl="0" marL="0" rtl="0" algn="l">
              <a:spcBef>
                <a:spcPts val="1000"/>
              </a:spcBef>
              <a:spcAft>
                <a:spcPts val="0"/>
              </a:spcAft>
              <a:buSzPct val="105882"/>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Transition: externe</a:t>
            </a:r>
            <a:endParaRPr/>
          </a:p>
        </p:txBody>
      </p:sp>
      <p:sp>
        <p:nvSpPr>
          <p:cNvPr id="371" name="Google Shape;371;p20"/>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t>Une transition externe est une transition qui modifie l’état actif. Elle est représentée par une flèche allant de l’état source vers l’état cible</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t/>
            </a:r>
            <a:endParaRPr/>
          </a:p>
        </p:txBody>
      </p:sp>
      <p:pic>
        <p:nvPicPr>
          <p:cNvPr id="372" name="Google Shape;372;p20"/>
          <p:cNvPicPr preferRelativeResize="0"/>
          <p:nvPr/>
        </p:nvPicPr>
        <p:blipFill rotWithShape="1">
          <a:blip r:embed="rId3">
            <a:alphaModFix/>
          </a:blip>
          <a:srcRect b="0" l="0" r="0" t="0"/>
          <a:stretch/>
        </p:blipFill>
        <p:spPr>
          <a:xfrm>
            <a:off x="3544680" y="3497940"/>
            <a:ext cx="4720779" cy="56307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Transition: interne</a:t>
            </a:r>
            <a:endParaRPr/>
          </a:p>
        </p:txBody>
      </p:sp>
      <p:sp>
        <p:nvSpPr>
          <p:cNvPr id="378" name="Google Shape;378;p21"/>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800"/>
              <a:buNone/>
            </a:pPr>
            <a:r>
              <a:rPr lang="fr-FR"/>
              <a:t>Les règles de déclenchement d’une transition interne sont les mêmes que pour une transition externe excepté qu’</a:t>
            </a:r>
            <a:r>
              <a:rPr b="1" lang="fr-FR"/>
              <a:t>une transition interne ne possède pas d’état cible et que l’état actif reste le même à la suite de son déclenchement</a:t>
            </a:r>
            <a:r>
              <a:rPr lang="fr-FR"/>
              <a:t>.</a:t>
            </a:r>
            <a:endParaRPr/>
          </a:p>
          <a:p>
            <a:pPr indent="0" lvl="0" marL="0" rtl="0" algn="l">
              <a:spcBef>
                <a:spcPts val="1000"/>
              </a:spcBef>
              <a:spcAft>
                <a:spcPts val="0"/>
              </a:spcAft>
              <a:buSzPts val="1800"/>
              <a:buNone/>
            </a:pPr>
            <a:r>
              <a:rPr lang="fr-FR"/>
              <a:t>Les transitions internes sont spécifiées dans un compartiment de leur état associé, mais ne sont pas représentés par des arcs.</a:t>
            </a:r>
            <a:endParaRPr/>
          </a:p>
          <a:p>
            <a:pPr indent="0" lvl="0" marL="0" rtl="0" algn="l">
              <a:spcBef>
                <a:spcPts val="1000"/>
              </a:spcBef>
              <a:spcAft>
                <a:spcPts val="0"/>
              </a:spcAft>
              <a:buSzPts val="1800"/>
              <a:buNone/>
            </a:pPr>
            <a:r>
              <a:rPr b="1" lang="fr-FR" u="sng"/>
              <a:t>NB: </a:t>
            </a:r>
            <a:r>
              <a:rPr lang="fr-FR"/>
              <a:t>Les transitions internes possèdent des noms d’événements prédéfinis qui correspondent à des déclencheurs particuliers: </a:t>
            </a:r>
            <a:r>
              <a:rPr b="1" lang="fr-FR"/>
              <a:t>entry, exit, do et include.</a:t>
            </a:r>
            <a:endParaRPr/>
          </a:p>
          <a:p>
            <a:pPr indent="0" lvl="0" marL="0" rtl="0" algn="l">
              <a:spcBef>
                <a:spcPts val="1000"/>
              </a:spcBef>
              <a:spcAft>
                <a:spcPts val="0"/>
              </a:spcAft>
              <a:buSzPts val="1800"/>
              <a:buNone/>
            </a:pPr>
            <a:r>
              <a:rPr b="1" lang="fr-FR" u="sng"/>
              <a:t>SYNTAXE:</a:t>
            </a:r>
            <a:endParaRPr/>
          </a:p>
          <a:p>
            <a:pPr indent="0" lvl="0" marL="0" rtl="0" algn="l">
              <a:spcBef>
                <a:spcPts val="1000"/>
              </a:spcBef>
              <a:spcAft>
                <a:spcPts val="0"/>
              </a:spcAft>
              <a:buSzPts val="1800"/>
              <a:buNone/>
            </a:pPr>
            <a:r>
              <a:rPr lang="fr-FR"/>
              <a:t>Elles ont la même syntaxe que les transitions externes mais le nom de l’événement est remplacé par les mots clefs vu ci-dessus.</a:t>
            </a:r>
            <a:endParaRPr/>
          </a:p>
          <a:p>
            <a:pPr indent="0" lvl="0" marL="0" rtl="0" algn="l">
              <a:spcBef>
                <a:spcPts val="1000"/>
              </a:spcBef>
              <a:spcAft>
                <a:spcPts val="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Diagrammes d’interaction</a:t>
            </a:r>
            <a:endParaRPr b="1">
              <a:latin typeface="Arial Rounded"/>
              <a:ea typeface="Arial Rounded"/>
              <a:cs typeface="Arial Rounded"/>
              <a:sym typeface="Arial Rounded"/>
            </a:endParaRPr>
          </a:p>
        </p:txBody>
      </p:sp>
      <p:sp>
        <p:nvSpPr>
          <p:cNvPr id="159" name="Google Shape;159;p45"/>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9250" lvl="0" marL="342900" rtl="0" algn="l">
              <a:spcBef>
                <a:spcPts val="0"/>
              </a:spcBef>
              <a:spcAft>
                <a:spcPts val="0"/>
              </a:spcAft>
              <a:buSzPts val="1900"/>
              <a:buChar char="●"/>
            </a:pPr>
            <a:r>
              <a:rPr lang="fr-FR" sz="1800"/>
              <a:t> Diagramme de Séquence</a:t>
            </a:r>
            <a:endParaRPr sz="1800"/>
          </a:p>
          <a:p>
            <a:pPr indent="-349250" lvl="0" marL="342900" rtl="0" algn="l">
              <a:spcBef>
                <a:spcPts val="1000"/>
              </a:spcBef>
              <a:spcAft>
                <a:spcPts val="0"/>
              </a:spcAft>
              <a:buSzPts val="1900"/>
              <a:buChar char="●"/>
            </a:pPr>
            <a:r>
              <a:rPr lang="fr-FR" sz="1800"/>
              <a:t> Diagramme de communication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Transition: interne</a:t>
            </a:r>
            <a:endParaRPr/>
          </a:p>
        </p:txBody>
      </p:sp>
      <p:sp>
        <p:nvSpPr>
          <p:cNvPr id="384" name="Google Shape;384;p22"/>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spcBef>
                <a:spcPts val="0"/>
              </a:spcBef>
              <a:spcAft>
                <a:spcPts val="0"/>
              </a:spcAft>
              <a:buSzPct val="105882"/>
              <a:buNone/>
            </a:pPr>
            <a:r>
              <a:rPr b="1" i="1" lang="fr-FR">
                <a:solidFill>
                  <a:srgbClr val="212529"/>
                </a:solidFill>
              </a:rPr>
              <a:t>entry</a:t>
            </a:r>
            <a:endParaRPr>
              <a:solidFill>
                <a:srgbClr val="212529"/>
              </a:solidFill>
            </a:endParaRPr>
          </a:p>
          <a:p>
            <a:pPr indent="0" lvl="0" marL="0" rtl="0" algn="just">
              <a:spcBef>
                <a:spcPts val="1000"/>
              </a:spcBef>
              <a:spcAft>
                <a:spcPts val="0"/>
              </a:spcAft>
              <a:buSzPct val="105882"/>
              <a:buNone/>
            </a:pPr>
            <a:r>
              <a:rPr i="1" lang="fr-FR">
                <a:solidFill>
                  <a:srgbClr val="212529"/>
                </a:solidFill>
              </a:rPr>
              <a:t>entry</a:t>
            </a:r>
            <a:r>
              <a:rPr lang="fr-FR">
                <a:solidFill>
                  <a:srgbClr val="212529"/>
                </a:solidFill>
              </a:rPr>
              <a:t> permet de spécifier une activité qui s'accomplit quand on entre dans l'état.</a:t>
            </a:r>
            <a:endParaRPr/>
          </a:p>
          <a:p>
            <a:pPr indent="0" lvl="0" marL="0" rtl="0" algn="just">
              <a:spcBef>
                <a:spcPts val="1000"/>
              </a:spcBef>
              <a:spcAft>
                <a:spcPts val="0"/>
              </a:spcAft>
              <a:buSzPct val="105882"/>
              <a:buNone/>
            </a:pPr>
            <a:r>
              <a:rPr b="1" i="1" lang="fr-FR">
                <a:solidFill>
                  <a:srgbClr val="212529"/>
                </a:solidFill>
              </a:rPr>
              <a:t>exit</a:t>
            </a:r>
            <a:endParaRPr>
              <a:solidFill>
                <a:srgbClr val="212529"/>
              </a:solidFill>
            </a:endParaRPr>
          </a:p>
          <a:p>
            <a:pPr indent="0" lvl="0" marL="0" rtl="0" algn="just">
              <a:spcBef>
                <a:spcPts val="1000"/>
              </a:spcBef>
              <a:spcAft>
                <a:spcPts val="0"/>
              </a:spcAft>
              <a:buSzPct val="105882"/>
              <a:buNone/>
            </a:pPr>
            <a:r>
              <a:rPr i="1" lang="fr-FR">
                <a:solidFill>
                  <a:srgbClr val="212529"/>
                </a:solidFill>
              </a:rPr>
              <a:t>exit</a:t>
            </a:r>
            <a:r>
              <a:rPr lang="fr-FR">
                <a:solidFill>
                  <a:srgbClr val="212529"/>
                </a:solidFill>
              </a:rPr>
              <a:t> permet de spécifier une activité qui s'accomplit quand on sort de l'état.</a:t>
            </a:r>
            <a:endParaRPr/>
          </a:p>
          <a:p>
            <a:pPr indent="0" lvl="0" marL="0" rtl="0" algn="just">
              <a:spcBef>
                <a:spcPts val="1000"/>
              </a:spcBef>
              <a:spcAft>
                <a:spcPts val="0"/>
              </a:spcAft>
              <a:buSzPct val="105882"/>
              <a:buNone/>
            </a:pPr>
            <a:r>
              <a:rPr b="1" i="1" lang="fr-FR">
                <a:solidFill>
                  <a:srgbClr val="212529"/>
                </a:solidFill>
              </a:rPr>
              <a:t>do</a:t>
            </a:r>
            <a:endParaRPr>
              <a:solidFill>
                <a:srgbClr val="212529"/>
              </a:solidFill>
            </a:endParaRPr>
          </a:p>
          <a:p>
            <a:pPr indent="0" lvl="0" marL="0" rtl="0" algn="just">
              <a:spcBef>
                <a:spcPts val="1000"/>
              </a:spcBef>
              <a:spcAft>
                <a:spcPts val="0"/>
              </a:spcAft>
              <a:buSzPct val="105882"/>
              <a:buNone/>
            </a:pPr>
            <a:r>
              <a:rPr lang="fr-FR">
                <a:solidFill>
                  <a:srgbClr val="212529"/>
                </a:solidFill>
              </a:rPr>
              <a:t>une activité </a:t>
            </a:r>
            <a:r>
              <a:rPr i="1" lang="fr-FR">
                <a:solidFill>
                  <a:srgbClr val="212529"/>
                </a:solidFill>
              </a:rPr>
              <a:t>do</a:t>
            </a:r>
            <a:r>
              <a:rPr lang="fr-FR">
                <a:solidFill>
                  <a:srgbClr val="212529"/>
                </a:solidFill>
              </a:rPr>
              <a:t> commence dès que l'activité </a:t>
            </a:r>
            <a:r>
              <a:rPr i="1" lang="fr-FR">
                <a:solidFill>
                  <a:srgbClr val="212529"/>
                </a:solidFill>
              </a:rPr>
              <a:t>entry</a:t>
            </a:r>
            <a:r>
              <a:rPr lang="fr-FR">
                <a:solidFill>
                  <a:srgbClr val="212529"/>
                </a:solidFill>
              </a:rPr>
              <a:t> est terminée. Lorsque cette activité est terminée, une transition d'achèvement peut être déclenchée, après l'exécution de l'activité </a:t>
            </a:r>
            <a:r>
              <a:rPr i="1" lang="fr-FR">
                <a:solidFill>
                  <a:srgbClr val="212529"/>
                </a:solidFill>
              </a:rPr>
              <a:t>exit</a:t>
            </a:r>
            <a:r>
              <a:rPr lang="fr-FR">
                <a:solidFill>
                  <a:srgbClr val="212529"/>
                </a:solidFill>
              </a:rPr>
              <a:t> bien entendu. </a:t>
            </a:r>
            <a:endParaRPr/>
          </a:p>
          <a:p>
            <a:pPr indent="0" lvl="0" marL="0" rtl="0" algn="just">
              <a:spcBef>
                <a:spcPts val="1000"/>
              </a:spcBef>
              <a:spcAft>
                <a:spcPts val="0"/>
              </a:spcAft>
              <a:buSzPct val="105882"/>
              <a:buNone/>
            </a:pPr>
            <a:r>
              <a:rPr lang="fr-FR">
                <a:solidFill>
                  <a:srgbClr val="212529"/>
                </a:solidFill>
              </a:rPr>
              <a:t>Si une transition se déclenche pendant que l'activité </a:t>
            </a:r>
            <a:r>
              <a:rPr i="1" lang="fr-FR">
                <a:solidFill>
                  <a:srgbClr val="212529"/>
                </a:solidFill>
              </a:rPr>
              <a:t>do</a:t>
            </a:r>
            <a:r>
              <a:rPr lang="fr-FR">
                <a:solidFill>
                  <a:srgbClr val="212529"/>
                </a:solidFill>
              </a:rPr>
              <a:t> est en cours, cette dernière est interrompue et l'activité </a:t>
            </a:r>
            <a:r>
              <a:rPr i="1" lang="fr-FR">
                <a:solidFill>
                  <a:srgbClr val="212529"/>
                </a:solidFill>
              </a:rPr>
              <a:t>exit</a:t>
            </a:r>
            <a:r>
              <a:rPr lang="fr-FR">
                <a:solidFill>
                  <a:srgbClr val="212529"/>
                </a:solidFill>
              </a:rPr>
              <a:t> de l'état s'exécute.</a:t>
            </a:r>
            <a:endParaRPr/>
          </a:p>
          <a:p>
            <a:pPr indent="0" lvl="0" marL="0" rtl="0" algn="just">
              <a:spcBef>
                <a:spcPts val="1000"/>
              </a:spcBef>
              <a:spcAft>
                <a:spcPts val="0"/>
              </a:spcAft>
              <a:buSzPct val="105882"/>
              <a:buNone/>
            </a:pPr>
            <a:r>
              <a:rPr b="1" i="1" lang="fr-FR">
                <a:solidFill>
                  <a:srgbClr val="212529"/>
                </a:solidFill>
              </a:rPr>
              <a:t>include</a:t>
            </a:r>
            <a:endParaRPr>
              <a:solidFill>
                <a:srgbClr val="212529"/>
              </a:solidFill>
            </a:endParaRPr>
          </a:p>
          <a:p>
            <a:pPr indent="0" lvl="0" marL="0" rtl="0" algn="just">
              <a:spcBef>
                <a:spcPts val="1000"/>
              </a:spcBef>
              <a:spcAft>
                <a:spcPts val="0"/>
              </a:spcAft>
              <a:buSzPct val="105882"/>
              <a:buNone/>
            </a:pPr>
            <a:r>
              <a:rPr lang="fr-FR">
                <a:solidFill>
                  <a:srgbClr val="212529"/>
                </a:solidFill>
              </a:rPr>
              <a:t>permet d'invoquer un sous-diagramme d'états-transitions</a:t>
            </a:r>
            <a:endParaRPr/>
          </a:p>
        </p:txBody>
      </p:sp>
      <p:pic>
        <p:nvPicPr>
          <p:cNvPr id="385" name="Google Shape;385;p22"/>
          <p:cNvPicPr preferRelativeResize="0"/>
          <p:nvPr/>
        </p:nvPicPr>
        <p:blipFill>
          <a:blip r:embed="rId3">
            <a:alphaModFix/>
          </a:blip>
          <a:stretch>
            <a:fillRect/>
          </a:stretch>
        </p:blipFill>
        <p:spPr>
          <a:xfrm>
            <a:off x="3097700" y="2322825"/>
            <a:ext cx="4837050" cy="3176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Point de choix</a:t>
            </a:r>
            <a:endParaRPr/>
          </a:p>
        </p:txBody>
      </p:sp>
      <p:sp>
        <p:nvSpPr>
          <p:cNvPr id="391" name="Google Shape;391;p23"/>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t>Il est possible de représenter des alternatives pour le franchissement d’une transition. On utilise à cet effet des pseudo-états particuliers: les points de jonction et les points de décision.</a:t>
            </a:r>
            <a:endParaRPr/>
          </a:p>
          <a:p>
            <a:pPr indent="0" lvl="0" marL="0" rtl="0" algn="l">
              <a:spcBef>
                <a:spcPts val="1000"/>
              </a:spcBef>
              <a:spcAft>
                <a:spcPts val="0"/>
              </a:spcAft>
              <a:buSzPts val="1800"/>
              <a:buNone/>
            </a:pPr>
            <a:r>
              <a:rPr b="1" lang="fr-FR"/>
              <a:t>Point de choix:</a:t>
            </a:r>
            <a:endParaRPr/>
          </a:p>
          <a:p>
            <a:pPr indent="0" lvl="0" marL="0" rtl="0" algn="l">
              <a:spcBef>
                <a:spcPts val="1000"/>
              </a:spcBef>
              <a:spcAft>
                <a:spcPts val="0"/>
              </a:spcAft>
              <a:buSzPts val="1800"/>
              <a:buNone/>
            </a:pPr>
            <a:r>
              <a:rPr lang="fr-FR"/>
              <a:t>Ils permettent de partager des segments de transition, et d’avoir une notation plus lisible des chemins alternatifs</a:t>
            </a:r>
            <a:endParaRPr/>
          </a:p>
          <a:p>
            <a:pPr indent="0" lvl="0" marL="0" rtl="0" algn="l">
              <a:spcBef>
                <a:spcPts val="1000"/>
              </a:spcBef>
              <a:spcAft>
                <a:spcPts val="0"/>
              </a:spcAft>
              <a:buSzPts val="1800"/>
              <a:buNone/>
            </a:pPr>
            <a:r>
              <a:t/>
            </a:r>
            <a:endParaRPr/>
          </a:p>
          <a:p>
            <a:pPr indent="0" lvl="0" marL="0" rtl="0" algn="l">
              <a:spcBef>
                <a:spcPts val="1000"/>
              </a:spcBef>
              <a:spcAft>
                <a:spcPts val="0"/>
              </a:spcAft>
              <a:buSzPts val="1800"/>
              <a:buNone/>
            </a:pPr>
            <a:r>
              <a:t/>
            </a:r>
            <a:endParaRPr/>
          </a:p>
        </p:txBody>
      </p:sp>
      <p:pic>
        <p:nvPicPr>
          <p:cNvPr id="392" name="Google Shape;392;p23"/>
          <p:cNvPicPr preferRelativeResize="0"/>
          <p:nvPr/>
        </p:nvPicPr>
        <p:blipFill rotWithShape="1">
          <a:blip r:embed="rId3">
            <a:alphaModFix/>
          </a:blip>
          <a:srcRect b="0" l="0" r="0" t="0"/>
          <a:stretch/>
        </p:blipFill>
        <p:spPr>
          <a:xfrm>
            <a:off x="3251253" y="4587412"/>
            <a:ext cx="5933333" cy="132381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Point de choix</a:t>
            </a:r>
            <a:endParaRPr/>
          </a:p>
        </p:txBody>
      </p:sp>
      <p:sp>
        <p:nvSpPr>
          <p:cNvPr id="398" name="Google Shape;398;p24"/>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b="1" lang="fr-FR"/>
              <a:t>Point de décision</a:t>
            </a:r>
            <a:endParaRPr/>
          </a:p>
          <a:p>
            <a:pPr indent="0" lvl="0" marL="0" rtl="0" algn="l">
              <a:spcBef>
                <a:spcPts val="1000"/>
              </a:spcBef>
              <a:spcAft>
                <a:spcPts val="0"/>
              </a:spcAft>
              <a:buSzPts val="1800"/>
              <a:buNone/>
            </a:pPr>
            <a:r>
              <a:rPr lang="fr-FR"/>
              <a:t>Un point de décision possède une entrée et au moins deux sorties. Contrairement à un point de jonction, les gardes situées après le point de décision sont évaluées au moment où il est atteint.</a:t>
            </a:r>
            <a:endParaRPr/>
          </a:p>
          <a:p>
            <a:pPr indent="0" lvl="0" marL="0" rtl="0" algn="l">
              <a:spcBef>
                <a:spcPts val="1000"/>
              </a:spcBef>
              <a:spcAft>
                <a:spcPts val="0"/>
              </a:spcAft>
              <a:buSzPts val="1800"/>
              <a:buNone/>
            </a:pPr>
            <a:r>
              <a:t/>
            </a:r>
            <a:endParaRPr/>
          </a:p>
        </p:txBody>
      </p:sp>
      <p:pic>
        <p:nvPicPr>
          <p:cNvPr id="399" name="Google Shape;399;p24"/>
          <p:cNvPicPr preferRelativeResize="0"/>
          <p:nvPr/>
        </p:nvPicPr>
        <p:blipFill rotWithShape="1">
          <a:blip r:embed="rId3">
            <a:alphaModFix/>
          </a:blip>
          <a:srcRect b="0" l="0" r="0" t="0"/>
          <a:stretch/>
        </p:blipFill>
        <p:spPr>
          <a:xfrm>
            <a:off x="3544029" y="4022411"/>
            <a:ext cx="5257143" cy="138095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États</a:t>
            </a:r>
            <a:r>
              <a:rPr lang="fr-FR"/>
              <a:t> composites</a:t>
            </a:r>
            <a:endParaRPr/>
          </a:p>
        </p:txBody>
      </p:sp>
      <p:sp>
        <p:nvSpPr>
          <p:cNvPr id="405" name="Google Shape;405;p25"/>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t>Un état composite est un état décomposé en régions contenant chacune ou plusieurs sous-états.</a:t>
            </a:r>
            <a:endParaRPr/>
          </a:p>
          <a:p>
            <a:pPr indent="0" lvl="0" marL="0" rtl="0" algn="l">
              <a:spcBef>
                <a:spcPts val="1000"/>
              </a:spcBef>
              <a:spcAft>
                <a:spcPts val="0"/>
              </a:spcAft>
              <a:buSzPts val="1800"/>
              <a:buNone/>
            </a:pPr>
            <a:r>
              <a:rPr b="1" lang="fr-FR"/>
              <a:t>NB:</a:t>
            </a:r>
            <a:r>
              <a:rPr lang="fr-FR"/>
              <a:t> Quand un état composite comporte plus d’une région il est qualifié d’</a:t>
            </a:r>
            <a:r>
              <a:rPr b="1" lang="fr-FR"/>
              <a:t>orthogonal, </a:t>
            </a:r>
            <a:r>
              <a:rPr lang="fr-FR"/>
              <a:t>alors qu’un état composite ne porte qu’une région est qualifiée de </a:t>
            </a:r>
            <a:r>
              <a:rPr b="1" lang="fr-FR"/>
              <a:t>non orthogonal.</a:t>
            </a:r>
            <a:endParaRPr/>
          </a:p>
          <a:p>
            <a:pPr indent="0" lvl="0" marL="0" rtl="0" algn="l">
              <a:spcBef>
                <a:spcPts val="1000"/>
              </a:spcBef>
              <a:spcAft>
                <a:spcPts val="0"/>
              </a:spcAft>
              <a:buSzPts val="1800"/>
              <a:buNone/>
            </a:pPr>
            <a:r>
              <a:t/>
            </a:r>
            <a:endParaRPr/>
          </a:p>
        </p:txBody>
      </p:sp>
      <p:pic>
        <p:nvPicPr>
          <p:cNvPr id="406" name="Google Shape;406;p25"/>
          <p:cNvPicPr preferRelativeResize="0"/>
          <p:nvPr/>
        </p:nvPicPr>
        <p:blipFill rotWithShape="1">
          <a:blip r:embed="rId3">
            <a:alphaModFix/>
          </a:blip>
          <a:srcRect b="0" l="0" r="0" t="0"/>
          <a:stretch/>
        </p:blipFill>
        <p:spPr>
          <a:xfrm>
            <a:off x="2320734" y="3987412"/>
            <a:ext cx="6295238" cy="1923810"/>
          </a:xfrm>
          <a:prstGeom prst="rect">
            <a:avLst/>
          </a:prstGeom>
          <a:noFill/>
          <a:ln>
            <a:noFill/>
          </a:ln>
        </p:spPr>
      </p:pic>
      <p:pic>
        <p:nvPicPr>
          <p:cNvPr id="407" name="Google Shape;407;p25"/>
          <p:cNvPicPr preferRelativeResize="0"/>
          <p:nvPr/>
        </p:nvPicPr>
        <p:blipFill rotWithShape="1">
          <a:blip r:embed="rId4">
            <a:alphaModFix/>
          </a:blip>
          <a:srcRect b="0" l="0" r="0" t="0"/>
          <a:stretch/>
        </p:blipFill>
        <p:spPr>
          <a:xfrm>
            <a:off x="9136482" y="4949317"/>
            <a:ext cx="1847619" cy="5428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États</a:t>
            </a:r>
            <a:r>
              <a:rPr lang="fr-FR"/>
              <a:t> composites: transition</a:t>
            </a:r>
            <a:endParaRPr/>
          </a:p>
        </p:txBody>
      </p:sp>
      <p:sp>
        <p:nvSpPr>
          <p:cNvPr id="413" name="Google Shape;413;p26"/>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t>Les transitions peuvent avoir pour cible la frontière d’un état composite et sont équivalentes à une transition ayant pour cible l’état initial de l’état composite.</a:t>
            </a:r>
            <a:endParaRPr/>
          </a:p>
          <a:p>
            <a:pPr indent="0" lvl="0" marL="0" rtl="0" algn="l">
              <a:spcBef>
                <a:spcPts val="1000"/>
              </a:spcBef>
              <a:spcAft>
                <a:spcPts val="0"/>
              </a:spcAft>
              <a:buSzPts val="1800"/>
              <a:buNone/>
            </a:pPr>
            <a:r>
              <a:rPr lang="fr-FR"/>
              <a:t>Une transition ayant pour source la frontière d’un état composite est équivalente à une transition qui s’applique à tout sous-état de l’état composite source.</a:t>
            </a:r>
            <a:endParaRPr/>
          </a:p>
          <a:p>
            <a:pPr indent="0" lvl="0" marL="0" rtl="0" algn="l">
              <a:spcBef>
                <a:spcPts val="1000"/>
              </a:spcBef>
              <a:spcAft>
                <a:spcPts val="0"/>
              </a:spcAft>
              <a:buSzPts val="1800"/>
              <a:buNone/>
            </a:pPr>
            <a:r>
              <a:rPr lang="fr-FR"/>
              <a:t>Par contre si la transition ayant pour source la frontière d’un état composite ne porte pas de déclencheur (transition d’achèvement) , elle est franchissable quand l’état final de l’état composite est atteint</a:t>
            </a:r>
            <a:endParaRPr/>
          </a:p>
          <a:p>
            <a:pPr indent="0" lvl="0" marL="0" rtl="0" algn="l">
              <a:spcBef>
                <a:spcPts val="1000"/>
              </a:spcBef>
              <a:spcAft>
                <a:spcPts val="0"/>
              </a:spcAft>
              <a:buSzPts val="1800"/>
              <a:buNone/>
            </a:pPr>
            <a:r>
              <a:rPr lang="fr-FR"/>
              <a:t>Les transitions peuvent également toucher des états de différents niveaux d’imbrication en traversant les frontières des états composites.</a:t>
            </a:r>
            <a:endParaRPr/>
          </a:p>
          <a:p>
            <a:pPr indent="0" lvl="0" marL="0" rtl="0" algn="l">
              <a:spcBef>
                <a:spcPts val="1000"/>
              </a:spcBef>
              <a:spcAft>
                <a:spcPts val="0"/>
              </a:spcAft>
              <a:buSzPts val="18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États</a:t>
            </a:r>
            <a:r>
              <a:rPr lang="fr-FR"/>
              <a:t> composites: état historique</a:t>
            </a:r>
            <a:endParaRPr/>
          </a:p>
        </p:txBody>
      </p:sp>
      <p:sp>
        <p:nvSpPr>
          <p:cNvPr id="419" name="Google Shape;419;p27"/>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SzPts val="1800"/>
              <a:buNone/>
            </a:pPr>
            <a:r>
              <a:rPr lang="fr-FR"/>
              <a:t>Un état historique ou état historique plat, est un pseudo-état qui mémorise le dernier sous-état actif d’un état composite. Il est représenté par un cercle contenant un H.</a:t>
            </a:r>
            <a:endParaRPr/>
          </a:p>
          <a:p>
            <a:pPr indent="0" lvl="0" marL="0" rtl="0" algn="l">
              <a:spcBef>
                <a:spcPts val="1000"/>
              </a:spcBef>
              <a:spcAft>
                <a:spcPts val="0"/>
              </a:spcAft>
              <a:buSzPts val="1800"/>
              <a:buNone/>
            </a:pPr>
            <a:r>
              <a:rPr lang="fr-FR"/>
              <a:t>Une transition ayant pour cible l’état historique est équivalente à une transition qui a pour cible le dernier état visité de l’état englobant. </a:t>
            </a:r>
            <a:endParaRPr/>
          </a:p>
          <a:p>
            <a:pPr indent="0" lvl="0" marL="0" rtl="0" algn="l">
              <a:spcBef>
                <a:spcPts val="1000"/>
              </a:spcBef>
              <a:spcAft>
                <a:spcPts val="0"/>
              </a:spcAft>
              <a:buSzPts val="1800"/>
              <a:buNone/>
            </a:pPr>
            <a:r>
              <a:rPr lang="fr-FR"/>
              <a:t>Un état historique peut avoir une transition sortante non étiquetée indiquant l’état à exécuter si la région n’a pas encore été visitée.</a:t>
            </a:r>
            <a:endParaRPr/>
          </a:p>
          <a:p>
            <a:pPr indent="-228600" lvl="0" marL="342900" rtl="0" algn="l">
              <a:spcBef>
                <a:spcPts val="1000"/>
              </a:spcBef>
              <a:spcAft>
                <a:spcPts val="0"/>
              </a:spcAft>
              <a:buSzPts val="1800"/>
              <a:buNone/>
            </a:pPr>
            <a:r>
              <a:t/>
            </a:r>
            <a:endParaRPr/>
          </a:p>
          <a:p>
            <a:pPr indent="0" lvl="0" marL="0" rtl="0" algn="l">
              <a:spcBef>
                <a:spcPts val="1000"/>
              </a:spcBef>
              <a:spcAft>
                <a:spcPts val="0"/>
              </a:spcAft>
              <a:buSzPts val="1800"/>
              <a:buNone/>
            </a:pPr>
            <a:r>
              <a:rPr b="1" lang="fr-FR" u="sng"/>
              <a:t>NB: </a:t>
            </a:r>
            <a:r>
              <a:rPr lang="fr-FR"/>
              <a:t>On peut également définir un </a:t>
            </a:r>
            <a:r>
              <a:rPr b="1" lang="fr-FR"/>
              <a:t>état historique profond </a:t>
            </a:r>
            <a:r>
              <a:rPr lang="fr-FR"/>
              <a:t>(représenté par un cercle contenant un H*), qui, permet d’atteindre le dernier état visité de la région quelque soit son niveau d’imbrication, alors que l’état historique plat limite l’accès aux états de son niveau d’imbrication.</a:t>
            </a:r>
            <a:endParaRPr b="1" u="sng"/>
          </a:p>
          <a:p>
            <a:pPr indent="0" lvl="0" marL="0" rtl="0" algn="l">
              <a:spcBef>
                <a:spcPts val="1000"/>
              </a:spcBef>
              <a:spcAft>
                <a:spcPts val="0"/>
              </a:spcAft>
              <a:buSzPts val="18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2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États</a:t>
            </a:r>
            <a:r>
              <a:rPr lang="fr-FR"/>
              <a:t> composites: points de connexion</a:t>
            </a:r>
            <a:endParaRPr/>
          </a:p>
        </p:txBody>
      </p:sp>
      <p:sp>
        <p:nvSpPr>
          <p:cNvPr id="425" name="Google Shape;425;p28"/>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t>Les points de connexion sont des points </a:t>
            </a:r>
            <a:r>
              <a:rPr b="1" lang="fr-FR"/>
              <a:t>d’entrée et de sortie </a:t>
            </a:r>
            <a:r>
              <a:rPr lang="fr-FR"/>
              <a:t>portant un nom, et situés sur la frontière d’un état composite. Ils sont dépourvus de garde</a:t>
            </a:r>
            <a:endParaRPr/>
          </a:p>
          <a:p>
            <a:pPr indent="0" lvl="0" marL="0" rtl="0" algn="l">
              <a:spcBef>
                <a:spcPts val="1000"/>
              </a:spcBef>
              <a:spcAft>
                <a:spcPts val="0"/>
              </a:spcAft>
              <a:buSzPts val="1800"/>
              <a:buNone/>
            </a:pPr>
            <a:r>
              <a:rPr lang="fr-FR"/>
              <a:t>Ils sont respectivement représentés par </a:t>
            </a:r>
            <a:r>
              <a:rPr b="1" lang="fr-FR"/>
              <a:t>un cercle vide et un cercle barré d’une croix</a:t>
            </a:r>
            <a:r>
              <a:rPr lang="fr-FR"/>
              <a:t>. Ce sont des références à un état défini dans l’état composite.</a:t>
            </a:r>
            <a:endParaRPr/>
          </a:p>
          <a:p>
            <a:pPr indent="0" lvl="0" marL="0" rtl="0" algn="l">
              <a:spcBef>
                <a:spcPts val="1000"/>
              </a:spcBef>
              <a:spcAft>
                <a:spcPts val="0"/>
              </a:spcAft>
              <a:buSzPts val="1800"/>
              <a:buNone/>
            </a:pPr>
            <a:r>
              <a:t/>
            </a:r>
            <a:endParaRPr/>
          </a:p>
        </p:txBody>
      </p:sp>
      <p:pic>
        <p:nvPicPr>
          <p:cNvPr id="426" name="Google Shape;426;p28"/>
          <p:cNvPicPr preferRelativeResize="0"/>
          <p:nvPr/>
        </p:nvPicPr>
        <p:blipFill rotWithShape="1">
          <a:blip r:embed="rId3">
            <a:alphaModFix/>
          </a:blip>
          <a:srcRect b="0" l="0" r="0" t="0"/>
          <a:stretch/>
        </p:blipFill>
        <p:spPr>
          <a:xfrm>
            <a:off x="3515061" y="3785430"/>
            <a:ext cx="5674659" cy="26761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États</a:t>
            </a:r>
            <a:r>
              <a:rPr lang="fr-FR"/>
              <a:t> composites: concurrence</a:t>
            </a:r>
            <a:endParaRPr/>
          </a:p>
        </p:txBody>
      </p:sp>
      <p:sp>
        <p:nvSpPr>
          <p:cNvPr id="432" name="Google Shape;432;p29"/>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t>Les diagrammes d’états-transitions permettent de décrire les mécanismes concurrents en utilisation les états orthogonaux.</a:t>
            </a:r>
            <a:endParaRPr/>
          </a:p>
          <a:p>
            <a:pPr indent="0" lvl="0" marL="0" rtl="0" algn="l">
              <a:spcBef>
                <a:spcPts val="1000"/>
              </a:spcBef>
              <a:spcAft>
                <a:spcPts val="0"/>
              </a:spcAft>
              <a:buSzPts val="1800"/>
              <a:buNone/>
            </a:pPr>
            <a:r>
              <a:rPr lang="fr-FR"/>
              <a:t>Un état orthogonal est un état composite comporte deux ou plusieurs régions, chacune représentant un flot d’exécution précis.</a:t>
            </a:r>
            <a:endParaRPr/>
          </a:p>
          <a:p>
            <a:pPr indent="-228600" lvl="0" marL="342900" rtl="0" algn="l">
              <a:spcBef>
                <a:spcPts val="1000"/>
              </a:spcBef>
              <a:spcAft>
                <a:spcPts val="0"/>
              </a:spcAft>
              <a:buSzPts val="1800"/>
              <a:buNone/>
            </a:pPr>
            <a:r>
              <a:t/>
            </a:r>
            <a:endParaRPr/>
          </a:p>
          <a:p>
            <a:pPr indent="0" lvl="0" marL="0" rtl="0" algn="l">
              <a:spcBef>
                <a:spcPts val="1000"/>
              </a:spcBef>
              <a:spcAft>
                <a:spcPts val="0"/>
              </a:spcAft>
              <a:buSzPts val="1800"/>
              <a:buNone/>
            </a:pPr>
            <a:r>
              <a:rPr lang="fr-FR"/>
              <a:t>Graphiquement les régions d’un état orthogonal sont séparés par un trait horizontal en pointillé.</a:t>
            </a:r>
            <a:endParaRPr/>
          </a:p>
          <a:p>
            <a:pPr indent="0" lvl="0" marL="0" rtl="0" algn="l">
              <a:spcBef>
                <a:spcPts val="1000"/>
              </a:spcBef>
              <a:spcAft>
                <a:spcPts val="0"/>
              </a:spcAft>
              <a:buSzPts val="1800"/>
              <a:buNone/>
            </a:pPr>
            <a:r>
              <a:rPr b="1" lang="fr-FR"/>
              <a:t>NB: Toutes les  régions d’un état composite orthogonal doivent atteindre leur état final pour que l’état composite soit considéré comme terminé.</a:t>
            </a:r>
            <a:endParaRPr/>
          </a:p>
          <a:p>
            <a:pPr indent="0" lvl="0" marL="0" rtl="0" algn="l">
              <a:spcBef>
                <a:spcPts val="1000"/>
              </a:spcBef>
              <a:spcAft>
                <a:spcPts val="0"/>
              </a:spcAft>
              <a:buSzPts val="18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États</a:t>
            </a:r>
            <a:r>
              <a:rPr lang="fr-FR"/>
              <a:t> composites: concurrence</a:t>
            </a:r>
            <a:endParaRPr/>
          </a:p>
        </p:txBody>
      </p:sp>
      <p:pic>
        <p:nvPicPr>
          <p:cNvPr id="438" name="Google Shape;438;p30"/>
          <p:cNvPicPr preferRelativeResize="0"/>
          <p:nvPr>
            <p:ph idx="1" type="body"/>
          </p:nvPr>
        </p:nvPicPr>
        <p:blipFill rotWithShape="1">
          <a:blip r:embed="rId3">
            <a:alphaModFix/>
          </a:blip>
          <a:srcRect b="0" l="0" r="0" t="0"/>
          <a:stretch/>
        </p:blipFill>
        <p:spPr>
          <a:xfrm>
            <a:off x="2353459" y="2472229"/>
            <a:ext cx="7466667" cy="278095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1"/>
          <p:cNvSpPr txBox="1"/>
          <p:nvPr>
            <p:ph idx="1" type="body"/>
          </p:nvPr>
        </p:nvSpPr>
        <p:spPr>
          <a:xfrm>
            <a:off x="115948" y="1292076"/>
            <a:ext cx="11388600" cy="51546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3600"/>
              <a:buNone/>
            </a:pPr>
            <a:r>
              <a:t/>
            </a:r>
            <a:endParaRPr b="1" sz="3700">
              <a:latin typeface="Arial Rounded"/>
              <a:ea typeface="Arial Rounded"/>
              <a:cs typeface="Arial Rounded"/>
              <a:sym typeface="Arial Rounded"/>
            </a:endParaRPr>
          </a:p>
          <a:p>
            <a:pPr indent="0" lvl="0" marL="0" rtl="0" algn="l">
              <a:lnSpc>
                <a:spcPct val="100000"/>
              </a:lnSpc>
              <a:spcBef>
                <a:spcPts val="0"/>
              </a:spcBef>
              <a:spcAft>
                <a:spcPts val="0"/>
              </a:spcAft>
              <a:buSzPts val="3600"/>
              <a:buNone/>
            </a:pPr>
            <a:r>
              <a:t/>
            </a:r>
            <a:endParaRPr b="1" sz="3700">
              <a:latin typeface="Arial Rounded"/>
              <a:ea typeface="Arial Rounded"/>
              <a:cs typeface="Arial Rounded"/>
              <a:sym typeface="Arial Rounded"/>
            </a:endParaRPr>
          </a:p>
          <a:p>
            <a:pPr indent="0" lvl="0" marL="0" rtl="0" algn="ctr">
              <a:lnSpc>
                <a:spcPct val="100000"/>
              </a:lnSpc>
              <a:spcBef>
                <a:spcPts val="0"/>
              </a:spcBef>
              <a:spcAft>
                <a:spcPts val="0"/>
              </a:spcAft>
              <a:buSzPts val="3600"/>
              <a:buNone/>
            </a:pPr>
            <a:r>
              <a:t/>
            </a:r>
            <a:endParaRPr b="1" sz="3700">
              <a:latin typeface="Arial Rounded"/>
              <a:ea typeface="Arial Rounded"/>
              <a:cs typeface="Arial Rounded"/>
              <a:sym typeface="Arial Rounded"/>
            </a:endParaRPr>
          </a:p>
          <a:p>
            <a:pPr indent="0" lvl="0" marL="0" rtl="0" algn="ctr">
              <a:lnSpc>
                <a:spcPct val="100000"/>
              </a:lnSpc>
              <a:spcBef>
                <a:spcPts val="0"/>
              </a:spcBef>
              <a:spcAft>
                <a:spcPts val="0"/>
              </a:spcAft>
              <a:buSzPts val="3600"/>
              <a:buNone/>
            </a:pPr>
            <a:r>
              <a:t/>
            </a:r>
            <a:endParaRPr b="1" sz="3700">
              <a:latin typeface="Arial Rounded"/>
              <a:ea typeface="Arial Rounded"/>
              <a:cs typeface="Arial Rounded"/>
              <a:sym typeface="Arial Rounded"/>
            </a:endParaRPr>
          </a:p>
          <a:p>
            <a:pPr indent="0" lvl="0" marL="0" rtl="0" algn="ctr">
              <a:lnSpc>
                <a:spcPct val="100000"/>
              </a:lnSpc>
              <a:spcBef>
                <a:spcPts val="0"/>
              </a:spcBef>
              <a:spcAft>
                <a:spcPts val="0"/>
              </a:spcAft>
              <a:buClr>
                <a:srgbClr val="168DBA"/>
              </a:buClr>
              <a:buSzPts val="3600"/>
              <a:buFont typeface="Arial Rounded"/>
              <a:buNone/>
            </a:pPr>
            <a:r>
              <a:rPr b="1" lang="fr-FR" sz="3700">
                <a:latin typeface="Arial Rounded"/>
                <a:ea typeface="Arial Rounded"/>
                <a:cs typeface="Arial Rounded"/>
                <a:sym typeface="Arial Rounded"/>
              </a:rPr>
              <a:t>Diagramme d’activités</a:t>
            </a:r>
            <a:endParaRPr sz="3700">
              <a:latin typeface="Montserrat"/>
              <a:ea typeface="Montserrat"/>
              <a:cs typeface="Montserrat"/>
              <a:sym typeface="Montserrat"/>
            </a:endParaRPr>
          </a:p>
          <a:p>
            <a:pPr indent="0" lvl="0" marL="0" rtl="0" algn="l">
              <a:spcBef>
                <a:spcPts val="1000"/>
              </a:spcBef>
              <a:spcAft>
                <a:spcPts val="0"/>
              </a:spcAft>
              <a:buSzPts val="1800"/>
              <a:buNone/>
            </a:pPr>
            <a:r>
              <a:t/>
            </a:r>
            <a:endParaRPr b="1" sz="3700">
              <a:latin typeface="Arial Rounded"/>
              <a:ea typeface="Arial Rounded"/>
              <a:cs typeface="Arial Rounded"/>
              <a:sym typeface="Arial Round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46"/>
          <p:cNvSpPr txBox="1"/>
          <p:nvPr>
            <p:ph type="title"/>
          </p:nvPr>
        </p:nvSpPr>
        <p:spPr>
          <a:xfrm>
            <a:off x="1998565" y="2795810"/>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Diagramme de séquence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113323af658_0_209"/>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Diagramme d’activités</a:t>
            </a:r>
            <a:endParaRPr/>
          </a:p>
        </p:txBody>
      </p:sp>
      <p:sp>
        <p:nvSpPr>
          <p:cNvPr id="449" name="Google Shape;449;g113323af658_0_209"/>
          <p:cNvSpPr txBox="1"/>
          <p:nvPr>
            <p:ph idx="1" type="body"/>
          </p:nvPr>
        </p:nvSpPr>
        <p:spPr>
          <a:xfrm>
            <a:off x="977350" y="1772475"/>
            <a:ext cx="10527300" cy="4674000"/>
          </a:xfrm>
          <a:prstGeom prst="rect">
            <a:avLst/>
          </a:prstGeom>
          <a:noFill/>
          <a:ln>
            <a:noFill/>
          </a:ln>
        </p:spPr>
        <p:txBody>
          <a:bodyPr anchorCtr="0" anchor="t" bIns="45700" lIns="91425" spcFirstLastPara="1" rIns="91425" wrap="square" tIns="45700">
            <a:normAutofit lnSpcReduction="20000"/>
          </a:bodyPr>
          <a:lstStyle/>
          <a:p>
            <a:pPr indent="-351472" lvl="0" marL="342900" rtl="0" algn="just">
              <a:spcBef>
                <a:spcPts val="0"/>
              </a:spcBef>
              <a:spcAft>
                <a:spcPts val="0"/>
              </a:spcAft>
              <a:buSzPts val="1800"/>
              <a:buChar char="●"/>
            </a:pPr>
            <a:r>
              <a:rPr lang="fr-FR">
                <a:latin typeface="Arial"/>
                <a:ea typeface="Arial"/>
                <a:cs typeface="Arial"/>
                <a:sym typeface="Arial"/>
              </a:rPr>
              <a:t>Un diagramme d'activités représente la suite d’étapes qui constituent un processus complexe (processus métier, algorithme, méthode, etc.) et les contraintes de séquencement. </a:t>
            </a:r>
            <a:endParaRPr/>
          </a:p>
          <a:p>
            <a:pPr indent="-351472" lvl="0" marL="342900" rtl="0" algn="just">
              <a:spcBef>
                <a:spcPts val="1000"/>
              </a:spcBef>
              <a:spcAft>
                <a:spcPts val="0"/>
              </a:spcAft>
              <a:buSzPts val="1800"/>
              <a:buChar char="●"/>
            </a:pPr>
            <a:r>
              <a:rPr lang="fr-FR">
                <a:latin typeface="Arial"/>
                <a:ea typeface="Arial"/>
                <a:cs typeface="Arial"/>
                <a:sym typeface="Arial"/>
              </a:rPr>
              <a:t>Il exprime le flux de contrôle en se concentrant sur les opérations plutôt que sur les objets.</a:t>
            </a:r>
            <a:endParaRPr/>
          </a:p>
          <a:p>
            <a:pPr indent="-351472" lvl="0" marL="342900" rtl="0" algn="just">
              <a:spcBef>
                <a:spcPts val="1000"/>
              </a:spcBef>
              <a:spcAft>
                <a:spcPts val="0"/>
              </a:spcAft>
              <a:buSzPts val="1800"/>
              <a:buChar char="●"/>
            </a:pPr>
            <a:r>
              <a:rPr lang="fr-FR">
                <a:latin typeface="Arial"/>
                <a:ea typeface="Arial"/>
                <a:cs typeface="Arial"/>
                <a:sym typeface="Arial"/>
              </a:rPr>
              <a:t>Les nœuds sont principalement les activités </a:t>
            </a:r>
            <a:endParaRPr/>
          </a:p>
          <a:p>
            <a:pPr indent="-351472" lvl="0" marL="342900" rtl="0" algn="just">
              <a:spcBef>
                <a:spcPts val="1000"/>
              </a:spcBef>
              <a:spcAft>
                <a:spcPts val="0"/>
              </a:spcAft>
              <a:buSzPts val="1800"/>
              <a:buChar char="●"/>
            </a:pPr>
            <a:r>
              <a:rPr lang="fr-FR">
                <a:latin typeface="Arial"/>
                <a:ea typeface="Arial"/>
                <a:cs typeface="Arial"/>
                <a:sym typeface="Arial"/>
              </a:rPr>
              <a:t>Certaines activités se déroulent en continu jusqu’à ce qu’un évènement extérieur ne les interrompe, mais la plupart finissent par achever leur travail et s’interrompent d’elles mêmes.</a:t>
            </a:r>
            <a:endParaRPr/>
          </a:p>
          <a:p>
            <a:pPr indent="0" lvl="0" marL="0" rtl="0" algn="just">
              <a:spcBef>
                <a:spcPts val="1000"/>
              </a:spcBef>
              <a:spcAft>
                <a:spcPts val="0"/>
              </a:spcAft>
              <a:buSzPts val="1800"/>
              <a:buNone/>
            </a:pPr>
            <a:r>
              <a:t/>
            </a:r>
            <a:endParaRPr>
              <a:latin typeface="Arial"/>
              <a:ea typeface="Arial"/>
              <a:cs typeface="Arial"/>
              <a:sym typeface="Arial"/>
            </a:endParaRPr>
          </a:p>
          <a:p>
            <a:pPr indent="0" lvl="0" marL="0" rtl="0" algn="just">
              <a:spcBef>
                <a:spcPts val="1000"/>
              </a:spcBef>
              <a:spcAft>
                <a:spcPts val="0"/>
              </a:spcAft>
              <a:buSzPts val="1800"/>
              <a:buNone/>
            </a:pPr>
            <a:r>
              <a:rPr lang="fr-FR">
                <a:latin typeface="Arial"/>
                <a:ea typeface="Arial"/>
                <a:cs typeface="Arial"/>
                <a:sym typeface="Arial"/>
              </a:rPr>
              <a:t>Nous pouvons dire que le diagramme d’activité permet de décrire une séquence d’activités jusqu’à ce que toutes les tâches (actions) du comportement soient terminés ou qu’une exception termine abruptement la séquence.</a:t>
            </a:r>
            <a:endParaRPr/>
          </a:p>
          <a:p>
            <a:pPr indent="0" lvl="0" marL="0" rtl="0" algn="just">
              <a:spcBef>
                <a:spcPts val="1000"/>
              </a:spcBef>
              <a:spcAft>
                <a:spcPts val="0"/>
              </a:spcAft>
              <a:buSzPts val="1800"/>
              <a:buNone/>
            </a:pPr>
            <a:r>
              <a:t/>
            </a:r>
            <a:endParaRPr>
              <a:latin typeface="Arial"/>
              <a:ea typeface="Arial"/>
              <a:cs typeface="Arial"/>
              <a:sym typeface="Arial"/>
            </a:endParaRPr>
          </a:p>
          <a:p>
            <a:pPr indent="0" lvl="0" marL="0" rtl="0" algn="just">
              <a:spcBef>
                <a:spcPts val="1000"/>
              </a:spcBef>
              <a:spcAft>
                <a:spcPts val="0"/>
              </a:spcAft>
              <a:buSzPts val="1800"/>
              <a:buNone/>
            </a:pPr>
            <a:r>
              <a:rPr b="1" lang="fr-FR">
                <a:latin typeface="Arial"/>
                <a:ea typeface="Arial"/>
                <a:cs typeface="Arial"/>
                <a:sym typeface="Arial"/>
              </a:rPr>
              <a:t>Activité </a:t>
            </a:r>
            <a:r>
              <a:rPr lang="fr-FR">
                <a:latin typeface="Arial"/>
                <a:ea typeface="Arial"/>
                <a:cs typeface="Arial"/>
                <a:sym typeface="Arial"/>
              </a:rPr>
              <a:t>= Comportement qui peut être décomposé en plusieurs actions</a:t>
            </a:r>
            <a:endParaRPr/>
          </a:p>
          <a:p>
            <a:pPr indent="0" lvl="0" marL="0" rtl="0" algn="l">
              <a:spcBef>
                <a:spcPts val="1000"/>
              </a:spcBef>
              <a:spcAft>
                <a:spcPts val="0"/>
              </a:spcAft>
              <a:buSzPts val="18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Réalisation d’un diagramme d'activité </a:t>
            </a:r>
            <a:endParaRPr/>
          </a:p>
        </p:txBody>
      </p:sp>
      <p:sp>
        <p:nvSpPr>
          <p:cNvPr id="455" name="Google Shape;455;p32"/>
          <p:cNvSpPr txBox="1"/>
          <p:nvPr>
            <p:ph idx="1" type="body"/>
          </p:nvPr>
        </p:nvSpPr>
        <p:spPr>
          <a:xfrm>
            <a:off x="430700" y="1822175"/>
            <a:ext cx="11413500" cy="44562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800"/>
              <a:buNone/>
            </a:pPr>
            <a:r>
              <a:rPr lang="fr-FR"/>
              <a:t> </a:t>
            </a:r>
            <a:r>
              <a:rPr lang="fr-FR">
                <a:latin typeface="Arial"/>
                <a:ea typeface="Arial"/>
                <a:cs typeface="Arial"/>
                <a:sym typeface="Arial"/>
              </a:rPr>
              <a:t>La réalisation d’un diagramme d’activité fait appel à l’utilisation de certains composants.</a:t>
            </a:r>
            <a:endParaRPr/>
          </a:p>
          <a:p>
            <a:pPr indent="0" lvl="0" marL="0" rtl="0" algn="just">
              <a:spcBef>
                <a:spcPts val="1000"/>
              </a:spcBef>
              <a:spcAft>
                <a:spcPts val="0"/>
              </a:spcAft>
              <a:buSzPts val="1800"/>
              <a:buNone/>
            </a:pPr>
            <a:r>
              <a:rPr lang="fr-FR">
                <a:latin typeface="Arial"/>
                <a:ea typeface="Arial"/>
                <a:cs typeface="Arial"/>
                <a:sym typeface="Arial"/>
              </a:rPr>
              <a:t>  Un diagramme d’activité contient donc : </a:t>
            </a:r>
            <a:endParaRPr/>
          </a:p>
          <a:p>
            <a:pPr indent="-351472" lvl="0" marL="342900" rtl="0" algn="just">
              <a:spcBef>
                <a:spcPts val="1000"/>
              </a:spcBef>
              <a:spcAft>
                <a:spcPts val="0"/>
              </a:spcAft>
              <a:buSzPts val="1800"/>
              <a:buChar char="●"/>
            </a:pPr>
            <a:r>
              <a:rPr lang="fr-FR">
                <a:latin typeface="Arial"/>
                <a:ea typeface="Arial"/>
                <a:cs typeface="Arial"/>
                <a:sym typeface="Arial"/>
              </a:rPr>
              <a:t>  Des actions : </a:t>
            </a:r>
            <a:r>
              <a:rPr lang="fr-FR">
                <a:latin typeface="Arial"/>
                <a:ea typeface="Arial"/>
                <a:cs typeface="Arial"/>
                <a:sym typeface="Arial"/>
              </a:rPr>
              <a:t>État simple (non décomposé) d’une activité, étape discrète à partir duquel se construit un comportement, le plus petit traitement qui puisse être exprimé en UML.</a:t>
            </a:r>
            <a:r>
              <a:rPr lang="fr-FR">
                <a:latin typeface="Arial"/>
                <a:ea typeface="Arial"/>
                <a:cs typeface="Arial"/>
                <a:sym typeface="Arial"/>
              </a:rPr>
              <a:t>. Le passage d’une action vers une autre action est matérialisé par une transition.</a:t>
            </a:r>
            <a:endParaRPr/>
          </a:p>
          <a:p>
            <a:pPr indent="-351472" lvl="0" marL="342900" rtl="0" algn="just">
              <a:spcBef>
                <a:spcPts val="1000"/>
              </a:spcBef>
              <a:spcAft>
                <a:spcPts val="0"/>
              </a:spcAft>
              <a:buSzPts val="1800"/>
              <a:buChar char="●"/>
            </a:pPr>
            <a:r>
              <a:rPr lang="fr-FR">
                <a:latin typeface="Arial"/>
                <a:ea typeface="Arial"/>
                <a:cs typeface="Arial"/>
                <a:sym typeface="Arial"/>
              </a:rPr>
              <a:t>  Des transitions : Les transitions sont déclenchées par la fin d’une action et provoquent le début immédiat d’une autre. Nous notons trois types de transition (transition automatique, transition conditionnelle, transition composite).</a:t>
            </a:r>
            <a:endParaRPr/>
          </a:p>
          <a:p>
            <a:pPr indent="-351472" lvl="0" marL="342900" rtl="0" algn="just">
              <a:spcBef>
                <a:spcPts val="1000"/>
              </a:spcBef>
              <a:spcAft>
                <a:spcPts val="0"/>
              </a:spcAft>
              <a:buSzPts val="1800"/>
              <a:buChar char="●"/>
            </a:pPr>
            <a:r>
              <a:rPr lang="fr-FR">
                <a:latin typeface="Arial"/>
                <a:ea typeface="Arial"/>
                <a:cs typeface="Arial"/>
                <a:sym typeface="Arial"/>
              </a:rPr>
              <a:t>  Les nœuds de contrôle : Un nœud de contrôle est un nœud d’activité abstrait utilisé pour coordonner les flots entre les nœuds d’une activité. Il existe plusieurs types de nœud de contrôles. Nous pouvons citer : </a:t>
            </a:r>
            <a:endParaRPr/>
          </a:p>
          <a:p>
            <a:pPr indent="0" lvl="0" marL="0" rtl="0" algn="just">
              <a:spcBef>
                <a:spcPts val="1000"/>
              </a:spcBef>
              <a:spcAft>
                <a:spcPts val="0"/>
              </a:spcAft>
              <a:buSzPts val="1800"/>
              <a:buNone/>
            </a:pPr>
            <a:r>
              <a:rPr lang="fr-FR">
                <a:latin typeface="Arial"/>
                <a:ea typeface="Arial"/>
                <a:cs typeface="Arial"/>
                <a:sym typeface="Arial"/>
              </a:rPr>
              <a:t>               </a:t>
            </a:r>
            <a:endParaRPr/>
          </a:p>
          <a:p>
            <a:pPr indent="-237172" lvl="0" marL="342900" rtl="0" algn="l">
              <a:spcBef>
                <a:spcPts val="1000"/>
              </a:spcBef>
              <a:spcAft>
                <a:spcPts val="0"/>
              </a:spcAft>
              <a:buSzPts val="18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Réalisation d’un diagramme d'activité </a:t>
            </a:r>
            <a:endParaRPr/>
          </a:p>
        </p:txBody>
      </p:sp>
      <p:sp>
        <p:nvSpPr>
          <p:cNvPr id="461" name="Google Shape;461;p33"/>
          <p:cNvSpPr txBox="1"/>
          <p:nvPr>
            <p:ph idx="1" type="body"/>
          </p:nvPr>
        </p:nvSpPr>
        <p:spPr>
          <a:xfrm>
            <a:off x="298175" y="1905000"/>
            <a:ext cx="11206500" cy="4588500"/>
          </a:xfrm>
          <a:prstGeom prst="rect">
            <a:avLst/>
          </a:prstGeom>
          <a:noFill/>
          <a:ln>
            <a:noFill/>
          </a:ln>
        </p:spPr>
        <p:txBody>
          <a:bodyPr anchorCtr="0" anchor="t" bIns="45700" lIns="91425" spcFirstLastPara="1" rIns="91425" wrap="square" tIns="45700">
            <a:normAutofit lnSpcReduction="10000"/>
          </a:bodyPr>
          <a:lstStyle/>
          <a:p>
            <a:pPr indent="-351472" lvl="0" marL="342900" rtl="0" algn="l">
              <a:spcBef>
                <a:spcPts val="0"/>
              </a:spcBef>
              <a:spcAft>
                <a:spcPts val="0"/>
              </a:spcAft>
              <a:buSzPts val="1800"/>
              <a:buChar char="●"/>
            </a:pPr>
            <a:r>
              <a:rPr lang="fr-FR"/>
              <a:t> </a:t>
            </a:r>
            <a:r>
              <a:rPr lang="fr-FR">
                <a:latin typeface="Arial"/>
                <a:ea typeface="Arial"/>
                <a:cs typeface="Arial"/>
                <a:sym typeface="Arial"/>
              </a:rPr>
              <a:t>nœud initial (initial node)    </a:t>
            </a:r>
            <a:endParaRPr/>
          </a:p>
          <a:p>
            <a:pPr indent="-351472" lvl="0" marL="342900" rtl="0" algn="l">
              <a:spcBef>
                <a:spcPts val="1000"/>
              </a:spcBef>
              <a:spcAft>
                <a:spcPts val="0"/>
              </a:spcAft>
              <a:buSzPts val="1800"/>
              <a:buChar char="●"/>
            </a:pPr>
            <a:r>
              <a:rPr lang="fr-FR"/>
              <a:t> </a:t>
            </a:r>
            <a:r>
              <a:rPr lang="fr-FR">
                <a:latin typeface="Arial"/>
                <a:ea typeface="Arial"/>
                <a:cs typeface="Arial"/>
                <a:sym typeface="Arial"/>
              </a:rPr>
              <a:t>nœud de fin d’activité (final node)</a:t>
            </a:r>
            <a:endParaRPr/>
          </a:p>
          <a:p>
            <a:pPr indent="-351472" lvl="0" marL="342900" rtl="0" algn="l">
              <a:spcBef>
                <a:spcPts val="1000"/>
              </a:spcBef>
              <a:spcAft>
                <a:spcPts val="0"/>
              </a:spcAft>
              <a:buSzPts val="1800"/>
              <a:buChar char="●"/>
            </a:pPr>
            <a:r>
              <a:rPr lang="fr-FR"/>
              <a:t> </a:t>
            </a:r>
            <a:r>
              <a:rPr lang="fr-FR">
                <a:latin typeface="Arial"/>
                <a:ea typeface="Arial"/>
                <a:cs typeface="Arial"/>
                <a:sym typeface="Arial"/>
              </a:rPr>
              <a:t>nœud de fin de flot (flow final node)</a:t>
            </a:r>
            <a:endParaRPr/>
          </a:p>
          <a:p>
            <a:pPr indent="-351472" lvl="0" marL="342900" rtl="0" algn="l">
              <a:spcBef>
                <a:spcPts val="1000"/>
              </a:spcBef>
              <a:spcAft>
                <a:spcPts val="0"/>
              </a:spcAft>
              <a:buSzPts val="1800"/>
              <a:buChar char="●"/>
            </a:pPr>
            <a:r>
              <a:rPr lang="fr-FR"/>
              <a:t> </a:t>
            </a:r>
            <a:r>
              <a:rPr lang="fr-FR">
                <a:latin typeface="Arial"/>
                <a:ea typeface="Arial"/>
                <a:cs typeface="Arial"/>
                <a:sym typeface="Arial"/>
              </a:rPr>
              <a:t> nœud de décision (decision node)</a:t>
            </a:r>
            <a:endParaRPr/>
          </a:p>
          <a:p>
            <a:pPr indent="-351472" lvl="0" marL="342900" rtl="0" algn="l">
              <a:spcBef>
                <a:spcPts val="1000"/>
              </a:spcBef>
              <a:spcAft>
                <a:spcPts val="0"/>
              </a:spcAft>
              <a:buSzPts val="1800"/>
              <a:buChar char="●"/>
            </a:pPr>
            <a:r>
              <a:rPr lang="fr-FR"/>
              <a:t> </a:t>
            </a:r>
            <a:r>
              <a:rPr lang="fr-FR">
                <a:latin typeface="Arial"/>
                <a:ea typeface="Arial"/>
                <a:cs typeface="Arial"/>
                <a:sym typeface="Arial"/>
              </a:rPr>
              <a:t>nœud de fusion (merge node)</a:t>
            </a:r>
            <a:endParaRPr/>
          </a:p>
          <a:p>
            <a:pPr indent="-351472" lvl="0" marL="342900" rtl="0" algn="l">
              <a:spcBef>
                <a:spcPts val="1000"/>
              </a:spcBef>
              <a:spcAft>
                <a:spcPts val="0"/>
              </a:spcAft>
              <a:buSzPts val="1800"/>
              <a:buChar char="●"/>
            </a:pPr>
            <a:r>
              <a:rPr lang="fr-FR"/>
              <a:t> </a:t>
            </a:r>
            <a:r>
              <a:rPr lang="fr-FR">
                <a:latin typeface="Arial"/>
                <a:ea typeface="Arial"/>
                <a:cs typeface="Arial"/>
                <a:sym typeface="Arial"/>
              </a:rPr>
              <a:t>nœud de </a:t>
            </a:r>
            <a:r>
              <a:rPr lang="fr-FR">
                <a:latin typeface="Arial"/>
                <a:ea typeface="Arial"/>
                <a:cs typeface="Arial"/>
                <a:sym typeface="Arial"/>
              </a:rPr>
              <a:t>bifurcation</a:t>
            </a:r>
            <a:r>
              <a:rPr lang="fr-FR">
                <a:latin typeface="Arial"/>
                <a:ea typeface="Arial"/>
                <a:cs typeface="Arial"/>
                <a:sym typeface="Arial"/>
              </a:rPr>
              <a:t> ou débranchement (fork node)</a:t>
            </a:r>
            <a:endParaRPr/>
          </a:p>
          <a:p>
            <a:pPr indent="-351472" lvl="0" marL="342900" rtl="0" algn="l">
              <a:spcBef>
                <a:spcPts val="1000"/>
              </a:spcBef>
              <a:spcAft>
                <a:spcPts val="0"/>
              </a:spcAft>
              <a:buSzPts val="1800"/>
              <a:buChar char="●"/>
            </a:pPr>
            <a:r>
              <a:rPr lang="fr-FR"/>
              <a:t> </a:t>
            </a:r>
            <a:r>
              <a:rPr lang="fr-FR">
                <a:latin typeface="Arial"/>
                <a:ea typeface="Arial"/>
                <a:cs typeface="Arial"/>
                <a:sym typeface="Arial"/>
              </a:rPr>
              <a:t>nœud d’union (join node)</a:t>
            </a:r>
            <a:endParaRPr/>
          </a:p>
          <a:p>
            <a:pPr indent="-351472" lvl="0" marL="342900" rtl="0" algn="l">
              <a:spcBef>
                <a:spcPts val="1000"/>
              </a:spcBef>
              <a:spcAft>
                <a:spcPts val="0"/>
              </a:spcAft>
              <a:buSzPts val="1800"/>
              <a:buChar char="●"/>
            </a:pPr>
            <a:r>
              <a:rPr lang="fr-FR">
                <a:latin typeface="Arial"/>
                <a:ea typeface="Arial"/>
                <a:cs typeface="Arial"/>
                <a:sym typeface="Arial"/>
              </a:rPr>
              <a:t> nœud de temps</a:t>
            </a:r>
            <a:endParaRPr/>
          </a:p>
          <a:p>
            <a:pPr indent="-351472" lvl="0" marL="342900" rtl="0" algn="l">
              <a:spcBef>
                <a:spcPts val="1000"/>
              </a:spcBef>
              <a:spcAft>
                <a:spcPts val="0"/>
              </a:spcAft>
              <a:buSzPts val="1800"/>
              <a:buChar char="●"/>
            </a:pPr>
            <a:r>
              <a:rPr lang="fr-FR">
                <a:latin typeface="Arial"/>
                <a:ea typeface="Arial"/>
                <a:cs typeface="Arial"/>
                <a:sym typeface="Arial"/>
              </a:rPr>
              <a:t> nœud d’action</a:t>
            </a:r>
            <a:endParaRPr/>
          </a:p>
          <a:p>
            <a:pPr indent="-351472" lvl="0" marL="342900" rtl="0" algn="l">
              <a:spcBef>
                <a:spcPts val="1000"/>
              </a:spcBef>
              <a:spcAft>
                <a:spcPts val="0"/>
              </a:spcAft>
              <a:buSzPts val="1800"/>
              <a:buChar char="●"/>
            </a:pPr>
            <a:r>
              <a:rPr lang="fr-FR">
                <a:latin typeface="Arial"/>
                <a:ea typeface="Arial"/>
                <a:cs typeface="Arial"/>
                <a:sym typeface="Arial"/>
              </a:rPr>
              <a:t> Accepter un </a:t>
            </a:r>
            <a:r>
              <a:rPr lang="fr-FR">
                <a:latin typeface="Arial"/>
                <a:ea typeface="Arial"/>
                <a:cs typeface="Arial"/>
                <a:sym typeface="Arial"/>
              </a:rPr>
              <a:t>évènement</a:t>
            </a:r>
            <a:endParaRPr>
              <a:latin typeface="Arial"/>
              <a:ea typeface="Arial"/>
              <a:cs typeface="Arial"/>
              <a:sym typeface="Arial"/>
            </a:endParaRPr>
          </a:p>
          <a:p>
            <a:pPr indent="-351472" lvl="0" marL="342900" rtl="0" algn="l">
              <a:spcBef>
                <a:spcPts val="1000"/>
              </a:spcBef>
              <a:spcAft>
                <a:spcPts val="0"/>
              </a:spcAft>
              <a:buSzPts val="1800"/>
              <a:buChar char="●"/>
            </a:pPr>
            <a:r>
              <a:rPr lang="fr-FR">
                <a:latin typeface="Arial"/>
                <a:ea typeface="Arial"/>
                <a:cs typeface="Arial"/>
                <a:sym typeface="Arial"/>
              </a:rPr>
              <a:t> Envoyer un signal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Réalisation d’un diagramme d'activité </a:t>
            </a:r>
            <a:endParaRPr/>
          </a:p>
        </p:txBody>
      </p:sp>
      <p:pic>
        <p:nvPicPr>
          <p:cNvPr id="467" name="Google Shape;467;p34"/>
          <p:cNvPicPr preferRelativeResize="0"/>
          <p:nvPr>
            <p:ph idx="1" type="body"/>
          </p:nvPr>
        </p:nvPicPr>
        <p:blipFill rotWithShape="1">
          <a:blip r:embed="rId3">
            <a:alphaModFix/>
          </a:blip>
          <a:srcRect b="0" l="0" r="0" t="0"/>
          <a:stretch/>
        </p:blipFill>
        <p:spPr>
          <a:xfrm>
            <a:off x="1988525" y="2024615"/>
            <a:ext cx="8214900" cy="4480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5"/>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Les Transitions </a:t>
            </a:r>
            <a:endParaRPr/>
          </a:p>
        </p:txBody>
      </p:sp>
      <p:sp>
        <p:nvSpPr>
          <p:cNvPr id="473" name="Google Shape;473;p35"/>
          <p:cNvSpPr txBox="1"/>
          <p:nvPr>
            <p:ph idx="1" type="body"/>
          </p:nvPr>
        </p:nvSpPr>
        <p:spPr>
          <a:xfrm>
            <a:off x="546649" y="1485900"/>
            <a:ext cx="11249100" cy="53721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800"/>
              <a:buFont typeface="Noto Sans Symbols"/>
              <a:buChar char="▪"/>
            </a:pPr>
            <a:r>
              <a:rPr lang="fr-FR"/>
              <a:t> </a:t>
            </a:r>
            <a:r>
              <a:rPr lang="fr-FR">
                <a:latin typeface="Arial"/>
                <a:ea typeface="Arial"/>
                <a:cs typeface="Arial"/>
                <a:sym typeface="Arial"/>
              </a:rPr>
              <a:t>La transition automatique : Encore appelée transition de terminaison, elle ne nécessite pas de  déclencheur. La fin de l’activité actuelle déclenche automatiquement l’activité suivante.</a:t>
            </a:r>
            <a:endParaRPr/>
          </a:p>
          <a:p>
            <a:pPr indent="-228600" lvl="0" marL="342900" rtl="0" algn="just">
              <a:spcBef>
                <a:spcPts val="1000"/>
              </a:spcBef>
              <a:spcAft>
                <a:spcPts val="0"/>
              </a:spcAft>
              <a:buSzPts val="1800"/>
              <a:buFont typeface="Noto Sans Symbols"/>
              <a:buNone/>
            </a:pPr>
            <a:r>
              <a:t/>
            </a:r>
            <a:endParaRPr>
              <a:latin typeface="Arial"/>
              <a:ea typeface="Arial"/>
              <a:cs typeface="Arial"/>
              <a:sym typeface="Arial"/>
            </a:endParaRPr>
          </a:p>
          <a:p>
            <a:pPr indent="0" lvl="0" marL="0" rtl="0" algn="just">
              <a:spcBef>
                <a:spcPts val="1000"/>
              </a:spcBef>
              <a:spcAft>
                <a:spcPts val="0"/>
              </a:spcAft>
              <a:buSzPts val="1800"/>
              <a:buNone/>
            </a:pPr>
            <a:r>
              <a:t/>
            </a:r>
            <a:endParaRPr>
              <a:latin typeface="Arial"/>
              <a:ea typeface="Arial"/>
              <a:cs typeface="Arial"/>
              <a:sym typeface="Arial"/>
            </a:endParaRPr>
          </a:p>
          <a:p>
            <a:pPr indent="0" lvl="0" marL="0" rtl="0" algn="just">
              <a:spcBef>
                <a:spcPts val="1000"/>
              </a:spcBef>
              <a:spcAft>
                <a:spcPts val="0"/>
              </a:spcAft>
              <a:buSzPts val="1800"/>
              <a:buNone/>
            </a:pPr>
            <a:r>
              <a:t/>
            </a:r>
            <a:endParaRPr>
              <a:latin typeface="Arial"/>
              <a:ea typeface="Arial"/>
              <a:cs typeface="Arial"/>
              <a:sym typeface="Arial"/>
            </a:endParaRPr>
          </a:p>
          <a:p>
            <a:pPr indent="-228600" lvl="0" marL="342900" rtl="0" algn="l">
              <a:spcBef>
                <a:spcPts val="1000"/>
              </a:spcBef>
              <a:spcAft>
                <a:spcPts val="0"/>
              </a:spcAft>
              <a:buSzPts val="1800"/>
              <a:buNone/>
            </a:pPr>
            <a:r>
              <a:t/>
            </a:r>
            <a:endParaRPr/>
          </a:p>
        </p:txBody>
      </p:sp>
      <p:pic>
        <p:nvPicPr>
          <p:cNvPr id="474" name="Google Shape;474;p35"/>
          <p:cNvPicPr preferRelativeResize="0"/>
          <p:nvPr/>
        </p:nvPicPr>
        <p:blipFill rotWithShape="1">
          <a:blip r:embed="rId3">
            <a:alphaModFix/>
          </a:blip>
          <a:srcRect b="0" l="0" r="0" t="0"/>
          <a:stretch/>
        </p:blipFill>
        <p:spPr>
          <a:xfrm>
            <a:off x="2223550" y="2567941"/>
            <a:ext cx="7744906" cy="1050159"/>
          </a:xfrm>
          <a:prstGeom prst="rect">
            <a:avLst/>
          </a:prstGeom>
          <a:noFill/>
          <a:ln>
            <a:noFill/>
          </a:ln>
        </p:spPr>
      </p:pic>
      <p:sp>
        <p:nvSpPr>
          <p:cNvPr id="475" name="Google Shape;475;p35"/>
          <p:cNvSpPr/>
          <p:nvPr/>
        </p:nvSpPr>
        <p:spPr>
          <a:xfrm>
            <a:off x="2887980" y="3949570"/>
            <a:ext cx="6096000" cy="923330"/>
          </a:xfrm>
          <a:prstGeom prst="rect">
            <a:avLst/>
          </a:prstGeom>
          <a:noFill/>
          <a:ln>
            <a:noFill/>
          </a:ln>
        </p:spPr>
        <p:txBody>
          <a:bodyPr anchorCtr="0" anchor="t" bIns="45700" lIns="91425" spcFirstLastPara="1" rIns="91425" wrap="square" tIns="45700">
            <a:spAutoFit/>
          </a:bodyPr>
          <a:lstStyle/>
          <a:p>
            <a:pPr indent="-114300" lvl="0" marL="0" marR="0" rtl="0" algn="just">
              <a:spcBef>
                <a:spcPts val="0"/>
              </a:spcBef>
              <a:spcAft>
                <a:spcPts val="0"/>
              </a:spcAft>
              <a:buClr>
                <a:schemeClr val="dk1"/>
              </a:buClr>
              <a:buSzPts val="1800"/>
              <a:buFont typeface="Noto Sans Symbols"/>
              <a:buChar char="▪"/>
            </a:pPr>
            <a:r>
              <a:rPr b="0" i="0" lang="fr-FR" sz="1800" u="none" cap="none" strike="noStrike">
                <a:solidFill>
                  <a:schemeClr val="dk1"/>
                </a:solidFill>
                <a:latin typeface="Arial"/>
                <a:ea typeface="Arial"/>
                <a:cs typeface="Arial"/>
                <a:sym typeface="Arial"/>
              </a:rPr>
              <a:t> La transition conditionnelle : Elle est représentée en utilisant des gardes (encore appelées décisions) qui doivent être mutuellement exclusives.</a:t>
            </a:r>
            <a:endParaRPr b="0" i="0" sz="1800" u="none" cap="none" strike="noStrike">
              <a:solidFill>
                <a:schemeClr val="dk1"/>
              </a:solidFill>
              <a:latin typeface="Arial"/>
              <a:ea typeface="Arial"/>
              <a:cs typeface="Arial"/>
              <a:sym typeface="Arial"/>
            </a:endParaRPr>
          </a:p>
        </p:txBody>
      </p:sp>
      <p:pic>
        <p:nvPicPr>
          <p:cNvPr id="476" name="Google Shape;476;p35"/>
          <p:cNvPicPr preferRelativeResize="0"/>
          <p:nvPr/>
        </p:nvPicPr>
        <p:blipFill rotWithShape="1">
          <a:blip r:embed="rId4">
            <a:alphaModFix/>
          </a:blip>
          <a:srcRect b="0" l="0" r="0" t="0"/>
          <a:stretch/>
        </p:blipFill>
        <p:spPr>
          <a:xfrm>
            <a:off x="2122437" y="4477022"/>
            <a:ext cx="8211696" cy="178462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6"/>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Les Transitions</a:t>
            </a:r>
            <a:endParaRPr/>
          </a:p>
        </p:txBody>
      </p:sp>
      <p:sp>
        <p:nvSpPr>
          <p:cNvPr id="482" name="Google Shape;482;p36"/>
          <p:cNvSpPr txBox="1"/>
          <p:nvPr>
            <p:ph idx="1" type="body"/>
          </p:nvPr>
        </p:nvSpPr>
        <p:spPr>
          <a:xfrm>
            <a:off x="662600" y="1639950"/>
            <a:ext cx="10842000" cy="47046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latin typeface="Arial"/>
                <a:ea typeface="Arial"/>
                <a:cs typeface="Arial"/>
                <a:sym typeface="Arial"/>
              </a:rPr>
              <a:t> La transition composite : Une décision peut aussi utiliser des </a:t>
            </a:r>
            <a:r>
              <a:rPr lang="fr-FR">
                <a:latin typeface="Arial"/>
                <a:ea typeface="Arial"/>
                <a:cs typeface="Arial"/>
                <a:sym typeface="Arial"/>
              </a:rPr>
              <a:t>transitions</a:t>
            </a:r>
            <a:r>
              <a:rPr lang="fr-FR">
                <a:latin typeface="Arial"/>
                <a:ea typeface="Arial"/>
                <a:cs typeface="Arial"/>
                <a:sym typeface="Arial"/>
              </a:rPr>
              <a:t> composites et créer un point de jonction. Le point de jonction (décision) : matérialisé par un losange , en entrée une seule transition, en sortie plusieurs transitions.</a:t>
            </a:r>
            <a:endParaRPr/>
          </a:p>
          <a:p>
            <a:pPr indent="-228600" lvl="0" marL="342900" rtl="0" algn="l">
              <a:spcBef>
                <a:spcPts val="1000"/>
              </a:spcBef>
              <a:spcAft>
                <a:spcPts val="0"/>
              </a:spcAft>
              <a:buSzPts val="1800"/>
              <a:buNone/>
            </a:pPr>
            <a:r>
              <a:t/>
            </a:r>
            <a:endParaRPr>
              <a:latin typeface="Arial"/>
              <a:ea typeface="Arial"/>
              <a:cs typeface="Arial"/>
              <a:sym typeface="Arial"/>
            </a:endParaRPr>
          </a:p>
          <a:p>
            <a:pPr indent="-228600" lvl="0" marL="342900" rtl="0" algn="l">
              <a:spcBef>
                <a:spcPts val="1000"/>
              </a:spcBef>
              <a:spcAft>
                <a:spcPts val="0"/>
              </a:spcAft>
              <a:buSzPts val="1800"/>
              <a:buNone/>
            </a:pPr>
            <a:r>
              <a:t/>
            </a:r>
            <a:endParaRPr/>
          </a:p>
        </p:txBody>
      </p:sp>
      <p:pic>
        <p:nvPicPr>
          <p:cNvPr id="483" name="Google Shape;483;p36"/>
          <p:cNvPicPr preferRelativeResize="0"/>
          <p:nvPr/>
        </p:nvPicPr>
        <p:blipFill rotWithShape="1">
          <a:blip r:embed="rId3">
            <a:alphaModFix/>
          </a:blip>
          <a:srcRect b="0" l="0" r="0" t="0"/>
          <a:stretch/>
        </p:blipFill>
        <p:spPr>
          <a:xfrm>
            <a:off x="1417395" y="3155993"/>
            <a:ext cx="8478981" cy="266957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113323af658_0_132"/>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Les Transitions</a:t>
            </a:r>
            <a:endParaRPr/>
          </a:p>
        </p:txBody>
      </p:sp>
      <p:sp>
        <p:nvSpPr>
          <p:cNvPr id="489" name="Google Shape;489;g113323af658_0_132"/>
          <p:cNvSpPr txBox="1"/>
          <p:nvPr>
            <p:ph idx="1" type="body"/>
          </p:nvPr>
        </p:nvSpPr>
        <p:spPr>
          <a:xfrm>
            <a:off x="658500" y="1507425"/>
            <a:ext cx="10875000" cy="492000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800"/>
              <a:buFont typeface="Noto Sans Symbols"/>
              <a:buChar char="▪"/>
            </a:pPr>
            <a:r>
              <a:rPr lang="fr-FR">
                <a:latin typeface="Arial"/>
                <a:ea typeface="Arial"/>
                <a:cs typeface="Arial"/>
                <a:sym typeface="Arial"/>
              </a:rPr>
              <a:t>À un point de jonction peuvent se rejoindre des chemins séparés par de précédentes décisions.</a:t>
            </a:r>
            <a:endParaRPr/>
          </a:p>
          <a:p>
            <a:pPr indent="-342900" lvl="0" marL="342900" rtl="0" algn="just">
              <a:spcBef>
                <a:spcPts val="1000"/>
              </a:spcBef>
              <a:spcAft>
                <a:spcPts val="0"/>
              </a:spcAft>
              <a:buSzPts val="1800"/>
              <a:buFont typeface="Noto Sans Symbols"/>
              <a:buChar char="▪"/>
            </a:pPr>
            <a:r>
              <a:rPr lang="fr-FR">
                <a:latin typeface="Arial"/>
                <a:ea typeface="Arial"/>
                <a:cs typeface="Arial"/>
                <a:sym typeface="Arial"/>
              </a:rPr>
              <a:t> Ce point reçoit plusieurs transitions gardées ou non en entrée (flot entrant) mais il permet une seule transition en sortie (flot sortant).</a:t>
            </a:r>
            <a:endParaRPr/>
          </a:p>
          <a:p>
            <a:pPr indent="-342900" lvl="0" marL="342900" rtl="0" algn="just">
              <a:spcBef>
                <a:spcPts val="1000"/>
              </a:spcBef>
              <a:spcAft>
                <a:spcPts val="0"/>
              </a:spcAft>
              <a:buSzPts val="1800"/>
              <a:buFont typeface="Noto Sans Symbols"/>
              <a:buChar char="▪"/>
            </a:pPr>
            <a:r>
              <a:rPr lang="fr-FR">
                <a:latin typeface="Arial"/>
                <a:ea typeface="Arial"/>
                <a:cs typeface="Arial"/>
                <a:sym typeface="Arial"/>
              </a:rPr>
              <a:t> Il n’est pas utilisé pour synchroniser des flots concurrents mais pour accepter un parmi plusieurs</a:t>
            </a:r>
            <a:endParaRPr/>
          </a:p>
          <a:p>
            <a:pPr indent="-228600" lvl="0" marL="342900" rtl="0" algn="just">
              <a:spcBef>
                <a:spcPts val="1000"/>
              </a:spcBef>
              <a:spcAft>
                <a:spcPts val="0"/>
              </a:spcAft>
              <a:buSzPts val="1800"/>
              <a:buFont typeface="Noto Sans Symbols"/>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Les Transitions</a:t>
            </a:r>
            <a:endParaRPr/>
          </a:p>
        </p:txBody>
      </p:sp>
      <p:sp>
        <p:nvSpPr>
          <p:cNvPr id="495" name="Google Shape;495;p37"/>
          <p:cNvSpPr txBox="1"/>
          <p:nvPr>
            <p:ph idx="1" type="body"/>
          </p:nvPr>
        </p:nvSpPr>
        <p:spPr>
          <a:xfrm>
            <a:off x="1874520" y="1554480"/>
            <a:ext cx="9630092" cy="5303520"/>
          </a:xfrm>
          <a:prstGeom prst="rect">
            <a:avLst/>
          </a:prstGeom>
          <a:noFill/>
          <a:ln>
            <a:noFill/>
          </a:ln>
        </p:spPr>
        <p:txBody>
          <a:bodyPr anchorCtr="0" anchor="t" bIns="45700" lIns="91425" spcFirstLastPara="1" rIns="91425" wrap="square" tIns="45700">
            <a:normAutofit/>
          </a:bodyPr>
          <a:lstStyle/>
          <a:p>
            <a:pPr indent="0" lvl="0" marL="342900" rtl="0" algn="just">
              <a:spcBef>
                <a:spcPts val="0"/>
              </a:spcBef>
              <a:spcAft>
                <a:spcPts val="0"/>
              </a:spcAft>
              <a:buNone/>
            </a:pPr>
            <a:r>
              <a:t/>
            </a:r>
            <a:endParaRPr/>
          </a:p>
          <a:p>
            <a:pPr indent="-228600" lvl="0" marL="342900" rtl="0" algn="just">
              <a:spcBef>
                <a:spcPts val="1000"/>
              </a:spcBef>
              <a:spcAft>
                <a:spcPts val="0"/>
              </a:spcAft>
              <a:buSzPts val="1800"/>
              <a:buFont typeface="Noto Sans Symbols"/>
              <a:buNone/>
            </a:pPr>
            <a:r>
              <a:t/>
            </a:r>
            <a:endParaRPr/>
          </a:p>
        </p:txBody>
      </p:sp>
      <p:pic>
        <p:nvPicPr>
          <p:cNvPr id="496" name="Google Shape;496;p37"/>
          <p:cNvPicPr preferRelativeResize="0"/>
          <p:nvPr/>
        </p:nvPicPr>
        <p:blipFill rotWithShape="1">
          <a:blip r:embed="rId3">
            <a:alphaModFix/>
          </a:blip>
          <a:srcRect b="0" l="0" r="0" t="0"/>
          <a:stretch/>
        </p:blipFill>
        <p:spPr>
          <a:xfrm>
            <a:off x="2062850" y="2018876"/>
            <a:ext cx="8373651" cy="3547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3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Les Nœuds de contrôle </a:t>
            </a:r>
            <a:endParaRPr/>
          </a:p>
        </p:txBody>
      </p:sp>
      <p:sp>
        <p:nvSpPr>
          <p:cNvPr id="502" name="Google Shape;502;p38"/>
          <p:cNvSpPr txBox="1"/>
          <p:nvPr>
            <p:ph idx="1" type="body"/>
          </p:nvPr>
        </p:nvSpPr>
        <p:spPr>
          <a:xfrm>
            <a:off x="281600" y="1606825"/>
            <a:ext cx="11223000" cy="4787400"/>
          </a:xfrm>
          <a:prstGeom prst="rect">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rmAutofit fontScale="85000" lnSpcReduction="20000"/>
          </a:bodyPr>
          <a:lstStyle/>
          <a:p>
            <a:pPr indent="0" lvl="0" marL="0" rtl="0" algn="just">
              <a:spcBef>
                <a:spcPts val="0"/>
              </a:spcBef>
              <a:spcAft>
                <a:spcPts val="0"/>
              </a:spcAft>
              <a:buSzPct val="93469"/>
              <a:buNone/>
            </a:pPr>
            <a:r>
              <a:rPr lang="fr-FR">
                <a:latin typeface="Arial"/>
                <a:ea typeface="Arial"/>
                <a:cs typeface="Arial"/>
                <a:sym typeface="Arial"/>
              </a:rPr>
              <a:t>. </a:t>
            </a:r>
            <a:r>
              <a:rPr lang="fr-FR" sz="1925">
                <a:latin typeface="Arial"/>
                <a:ea typeface="Arial"/>
                <a:cs typeface="Arial"/>
                <a:sym typeface="Arial"/>
              </a:rPr>
              <a:t>Nœud initial :  Un nœud initial est un nœud de contrôle à partir duquel le flot débute lorsque l’activité enveloppante est invoquée. Une activité peut avoir plusieurs nœuds initiaux. Un nœud initial possède un arc sortant et pas d’arc entrant. Graphiquement, un nœud initial est représenté par un petit cercle plein.  </a:t>
            </a:r>
            <a:endParaRPr sz="1925"/>
          </a:p>
          <a:p>
            <a:pPr indent="0" lvl="0" marL="0" rtl="0" algn="just">
              <a:spcBef>
                <a:spcPts val="1000"/>
              </a:spcBef>
              <a:spcAft>
                <a:spcPts val="0"/>
              </a:spcAft>
              <a:buSzPct val="87634"/>
              <a:buNone/>
            </a:pPr>
            <a:r>
              <a:t/>
            </a:r>
            <a:endParaRPr sz="1825">
              <a:solidFill>
                <a:srgbClr val="000000"/>
              </a:solidFill>
              <a:latin typeface="Twentieth Century"/>
              <a:ea typeface="Twentieth Century"/>
              <a:cs typeface="Twentieth Century"/>
              <a:sym typeface="Twentieth Century"/>
            </a:endParaRPr>
          </a:p>
          <a:p>
            <a:pPr indent="-350520" lvl="0" marL="342900" rtl="0" algn="just">
              <a:spcBef>
                <a:spcPts val="1000"/>
              </a:spcBef>
              <a:spcAft>
                <a:spcPts val="0"/>
              </a:spcAft>
              <a:buSzPct val="87634"/>
              <a:buFont typeface="Noto Sans Symbols"/>
              <a:buChar char="▪"/>
            </a:pPr>
            <a:r>
              <a:rPr lang="fr-FR" sz="1825">
                <a:solidFill>
                  <a:srgbClr val="000000"/>
                </a:solidFill>
                <a:latin typeface="Twentieth Century"/>
                <a:ea typeface="Twentieth Century"/>
                <a:cs typeface="Twentieth Century"/>
                <a:sym typeface="Twentieth Century"/>
              </a:rPr>
              <a:t> </a:t>
            </a:r>
            <a:r>
              <a:rPr lang="fr-FR" sz="1925">
                <a:latin typeface="Arial"/>
                <a:ea typeface="Arial"/>
                <a:cs typeface="Arial"/>
                <a:sym typeface="Arial"/>
              </a:rPr>
              <a:t>Nœud final : Un nœud final est un nœud de contrôle possédant un ou plusieurs arcs entrants et aucun arc sortant.</a:t>
            </a:r>
            <a:endParaRPr sz="1925"/>
          </a:p>
          <a:p>
            <a:pPr indent="-349567" lvl="0" marL="342900" rtl="0" algn="just">
              <a:spcBef>
                <a:spcPts val="1000"/>
              </a:spcBef>
              <a:spcAft>
                <a:spcPts val="0"/>
              </a:spcAft>
              <a:buSzPct val="86113"/>
              <a:buFont typeface="Noto Sans Symbols"/>
              <a:buChar char="▪"/>
            </a:pPr>
            <a:r>
              <a:rPr lang="fr-FR" sz="1625">
                <a:latin typeface="Arial"/>
                <a:ea typeface="Arial"/>
                <a:cs typeface="Arial"/>
                <a:sym typeface="Arial"/>
              </a:rPr>
              <a:t>   </a:t>
            </a:r>
            <a:r>
              <a:rPr lang="fr-FR" sz="1925">
                <a:latin typeface="Arial"/>
                <a:ea typeface="Arial"/>
                <a:cs typeface="Arial"/>
                <a:sym typeface="Arial"/>
              </a:rPr>
              <a:t>Nœud de fin d'activité</a:t>
            </a:r>
            <a:r>
              <a:rPr lang="fr-FR" sz="1625">
                <a:latin typeface="Arial"/>
                <a:ea typeface="Arial"/>
                <a:cs typeface="Arial"/>
                <a:sym typeface="Arial"/>
              </a:rPr>
              <a:t>  :</a:t>
            </a:r>
            <a:r>
              <a:rPr lang="fr-FR" sz="1625">
                <a:solidFill>
                  <a:srgbClr val="000000"/>
                </a:solidFill>
                <a:latin typeface="Arial"/>
                <a:ea typeface="Arial"/>
                <a:cs typeface="Arial"/>
                <a:sym typeface="Arial"/>
              </a:rPr>
              <a:t> </a:t>
            </a:r>
            <a:r>
              <a:rPr lang="fr-FR" sz="1925">
                <a:latin typeface="Arial"/>
                <a:ea typeface="Arial"/>
                <a:cs typeface="Arial"/>
                <a:sym typeface="Arial"/>
              </a:rPr>
              <a:t>Lorsque l’un des arcs d’un nœud de fin d’activité est activé, l’exécution de l’activité enveloppante s’achève et tout nœud  ou flot actif au sein de l’activité enveloppante est abandonné. Graphiquement, un nœud de fin d’activité est représenté par un cercle vide contenant un petit cercle plein.</a:t>
            </a:r>
            <a:endParaRPr sz="1925"/>
          </a:p>
          <a:p>
            <a:pPr indent="-349567" lvl="0" marL="342900" rtl="0" algn="just">
              <a:spcBef>
                <a:spcPts val="1000"/>
              </a:spcBef>
              <a:spcAft>
                <a:spcPts val="0"/>
              </a:spcAft>
              <a:buSzPct val="86113"/>
              <a:buFont typeface="Noto Sans Symbols"/>
              <a:buChar char="▪"/>
            </a:pPr>
            <a:r>
              <a:rPr lang="fr-FR" sz="1625">
                <a:solidFill>
                  <a:srgbClr val="000000"/>
                </a:solidFill>
                <a:latin typeface="Arial"/>
                <a:ea typeface="Arial"/>
                <a:cs typeface="Arial"/>
                <a:sym typeface="Arial"/>
              </a:rPr>
              <a:t> </a:t>
            </a:r>
            <a:r>
              <a:rPr lang="fr-FR" sz="1925">
                <a:latin typeface="Arial"/>
                <a:ea typeface="Arial"/>
                <a:cs typeface="Arial"/>
                <a:sym typeface="Arial"/>
              </a:rPr>
              <a:t>Nœud de fin de flot</a:t>
            </a:r>
            <a:r>
              <a:rPr lang="fr-FR" sz="1625">
                <a:latin typeface="Arial"/>
                <a:ea typeface="Arial"/>
                <a:cs typeface="Arial"/>
                <a:sym typeface="Arial"/>
              </a:rPr>
              <a:t>  : </a:t>
            </a:r>
            <a:r>
              <a:rPr lang="fr-FR" sz="1925">
                <a:latin typeface="Arial"/>
                <a:ea typeface="Arial"/>
                <a:cs typeface="Arial"/>
                <a:sym typeface="Arial"/>
              </a:rPr>
              <a:t>Lorsqu’un flot d’exécution atteint un nœud de fin de flot, le flot en question est terminé, mais cette fin de flot n’a aucune incidence sur les autres flots actifs de l’activité enveloppante. Graphiquement un nœud de fin de flot est représenté par un cercle vide barré d’un X .</a:t>
            </a:r>
            <a:endParaRPr sz="1925"/>
          </a:p>
          <a:p>
            <a:pPr indent="-363657" lvl="0" marL="342900" rtl="0" algn="just">
              <a:spcBef>
                <a:spcPts val="1000"/>
              </a:spcBef>
              <a:spcAft>
                <a:spcPts val="0"/>
              </a:spcAft>
              <a:buSzPct val="105192"/>
              <a:buFont typeface="Noto Sans Symbols"/>
              <a:buChar char="▪"/>
            </a:pPr>
            <a:r>
              <a:rPr lang="fr-FR" sz="1925">
                <a:latin typeface="Arial"/>
                <a:ea typeface="Arial"/>
                <a:cs typeface="Arial"/>
                <a:sym typeface="Arial"/>
              </a:rPr>
              <a:t> Nœud de décision :  Est un nœud de contrôle qui permet de faire un choix entre plusieurs flots sortants. Il possède un arc entrant et plusieurs arcs sortants. Ces derniers sont généralement accompagnés de condition de garde pour conditionner le choix. Graphiquement, un représente un nœud de décision par un losange.</a:t>
            </a:r>
            <a:endParaRPr sz="1925"/>
          </a:p>
          <a:p>
            <a:pPr indent="0" lvl="0" marL="0" rtl="0" algn="l">
              <a:spcBef>
                <a:spcPts val="1000"/>
              </a:spcBef>
              <a:spcAft>
                <a:spcPts val="0"/>
              </a:spcAft>
              <a:buSzPct val="100000"/>
              <a:buNone/>
            </a:pPr>
            <a:r>
              <a:t/>
            </a:r>
            <a:endParaRPr sz="1600">
              <a:solidFill>
                <a:srgbClr val="000000"/>
              </a:solidFill>
              <a:latin typeface="Twentieth Century"/>
              <a:ea typeface="Twentieth Century"/>
              <a:cs typeface="Twentieth Century"/>
              <a:sym typeface="Twentieth Century"/>
            </a:endParaRPr>
          </a:p>
          <a:p>
            <a:pPr indent="-254317" lvl="0" marL="342900" rtl="0" algn="l">
              <a:spcBef>
                <a:spcPts val="1000"/>
              </a:spcBef>
              <a:spcAft>
                <a:spcPts val="0"/>
              </a:spcAft>
              <a:buSzPct val="105882"/>
              <a:buNone/>
            </a:pPr>
            <a:r>
              <a:t/>
            </a:r>
            <a:endParaRPr/>
          </a:p>
        </p:txBody>
      </p:sp>
      <p:pic>
        <p:nvPicPr>
          <p:cNvPr id="503" name="Google Shape;503;p38"/>
          <p:cNvPicPr preferRelativeResize="0"/>
          <p:nvPr/>
        </p:nvPicPr>
        <p:blipFill>
          <a:blip r:embed="rId3">
            <a:alphaModFix/>
          </a:blip>
          <a:stretch>
            <a:fillRect/>
          </a:stretch>
        </p:blipFill>
        <p:spPr>
          <a:xfrm>
            <a:off x="7114050" y="4625175"/>
            <a:ext cx="590550" cy="226075"/>
          </a:xfrm>
          <a:prstGeom prst="rect">
            <a:avLst/>
          </a:prstGeom>
          <a:noFill/>
          <a:ln>
            <a:noFill/>
          </a:ln>
        </p:spPr>
      </p:pic>
      <p:pic>
        <p:nvPicPr>
          <p:cNvPr id="504" name="Google Shape;504;p38"/>
          <p:cNvPicPr preferRelativeResize="0"/>
          <p:nvPr/>
        </p:nvPicPr>
        <p:blipFill>
          <a:blip r:embed="rId4">
            <a:alphaModFix/>
          </a:blip>
          <a:stretch>
            <a:fillRect/>
          </a:stretch>
        </p:blipFill>
        <p:spPr>
          <a:xfrm>
            <a:off x="9456726" y="5521625"/>
            <a:ext cx="868650" cy="465775"/>
          </a:xfrm>
          <a:prstGeom prst="rect">
            <a:avLst/>
          </a:prstGeom>
          <a:noFill/>
          <a:ln>
            <a:noFill/>
          </a:ln>
        </p:spPr>
      </p:pic>
      <p:pic>
        <p:nvPicPr>
          <p:cNvPr id="505" name="Google Shape;505;p38"/>
          <p:cNvPicPr preferRelativeResize="0"/>
          <p:nvPr/>
        </p:nvPicPr>
        <p:blipFill rotWithShape="1">
          <a:blip r:embed="rId5">
            <a:alphaModFix/>
          </a:blip>
          <a:srcRect b="0" l="0" r="0" t="0"/>
          <a:stretch/>
        </p:blipFill>
        <p:spPr>
          <a:xfrm>
            <a:off x="9275508" y="3675189"/>
            <a:ext cx="333333" cy="333333"/>
          </a:xfrm>
          <a:prstGeom prst="rect">
            <a:avLst/>
          </a:prstGeom>
          <a:noFill/>
          <a:ln>
            <a:noFill/>
          </a:ln>
        </p:spPr>
      </p:pic>
      <p:pic>
        <p:nvPicPr>
          <p:cNvPr id="506" name="Google Shape;506;p38"/>
          <p:cNvPicPr preferRelativeResize="0"/>
          <p:nvPr/>
        </p:nvPicPr>
        <p:blipFill rotWithShape="1">
          <a:blip r:embed="rId6">
            <a:alphaModFix/>
          </a:blip>
          <a:srcRect b="0" l="0" r="0" t="0"/>
          <a:stretch/>
        </p:blipFill>
        <p:spPr>
          <a:xfrm>
            <a:off x="7448156" y="2179118"/>
            <a:ext cx="343700" cy="3437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3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Les Nœuds de contrôle </a:t>
            </a:r>
            <a:endParaRPr/>
          </a:p>
        </p:txBody>
      </p:sp>
      <p:sp>
        <p:nvSpPr>
          <p:cNvPr id="512" name="Google Shape;512;p39"/>
          <p:cNvSpPr txBox="1"/>
          <p:nvPr>
            <p:ph idx="1" type="body"/>
          </p:nvPr>
        </p:nvSpPr>
        <p:spPr>
          <a:xfrm>
            <a:off x="762000" y="1490875"/>
            <a:ext cx="10742700" cy="4969500"/>
          </a:xfrm>
          <a:prstGeom prst="rect">
            <a:avLst/>
          </a:prstGeom>
          <a:noFill/>
          <a:ln>
            <a:noFill/>
          </a:ln>
        </p:spPr>
        <p:txBody>
          <a:bodyPr anchorCtr="0" anchor="t" bIns="45700" lIns="91425" spcFirstLastPara="1" rIns="91425" wrap="square" tIns="45700">
            <a:normAutofit fontScale="77500" lnSpcReduction="20000"/>
          </a:bodyPr>
          <a:lstStyle/>
          <a:p>
            <a:pPr indent="-371388" lvl="0" marL="342900" rtl="0" algn="l">
              <a:spcBef>
                <a:spcPts val="0"/>
              </a:spcBef>
              <a:spcAft>
                <a:spcPts val="0"/>
              </a:spcAft>
              <a:buSzPct val="72381"/>
              <a:buFont typeface="Noto Sans Symbols"/>
              <a:buChar char="▪"/>
            </a:pPr>
            <a:r>
              <a:rPr lang="fr-FR" sz="2172">
                <a:latin typeface="Arial"/>
                <a:ea typeface="Arial"/>
                <a:cs typeface="Arial"/>
                <a:sym typeface="Arial"/>
              </a:rPr>
              <a:t>Nœud de fusion (merge node) :   Un noeud de fusion est un noeud de contrôle qui rassemble plusieurs flots alternatifs entrants en un seul flot sortant. Il n’est pas utilisé pour synchroniser des flots concurrents (c’est le rôle du noeud d’union) mais pour accepter un flot parmi plusieurs. Graphiquement, on représente un nœud de fusion, comme une nœud de décision, par un losange. </a:t>
            </a:r>
            <a:endParaRPr sz="2172"/>
          </a:p>
          <a:p>
            <a:pPr indent="-374721" lvl="0" marL="342900" rtl="0" algn="l">
              <a:spcBef>
                <a:spcPts val="1000"/>
              </a:spcBef>
              <a:spcAft>
                <a:spcPts val="0"/>
              </a:spcAft>
              <a:buSzPct val="104603"/>
              <a:buFont typeface="Noto Sans Symbols"/>
              <a:buChar char="▪"/>
            </a:pPr>
            <a:r>
              <a:rPr lang="fr-FR" sz="2172">
                <a:latin typeface="Arial"/>
                <a:ea typeface="Arial"/>
                <a:cs typeface="Arial"/>
                <a:sym typeface="Arial"/>
              </a:rPr>
              <a:t> Nœud de bifurcation ou débranchement :   Un noeud de bifurcation, également appelé noeud de débranchement est un noeud de contrôle qui sépare un flot en plusieurs flots concurrents. Un tel noeud possède donc un arc entrant et plusieurs arcs sortants. Graphiquement , on représente un lien de bifurcation par un trait plein.</a:t>
            </a:r>
            <a:endParaRPr sz="2604">
              <a:latin typeface="Arial"/>
              <a:ea typeface="Arial"/>
              <a:cs typeface="Arial"/>
              <a:sym typeface="Arial"/>
            </a:endParaRPr>
          </a:p>
          <a:p>
            <a:pPr indent="-374721" lvl="0" marL="342900" rtl="0" algn="l">
              <a:spcBef>
                <a:spcPts val="1000"/>
              </a:spcBef>
              <a:spcAft>
                <a:spcPts val="0"/>
              </a:spcAft>
              <a:buSzPct val="104603"/>
              <a:buFont typeface="Noto Sans Symbols"/>
              <a:buChar char="▪"/>
            </a:pPr>
            <a:r>
              <a:rPr lang="fr-FR" sz="2172">
                <a:latin typeface="Arial"/>
                <a:ea typeface="Arial"/>
                <a:cs typeface="Arial"/>
                <a:sym typeface="Arial"/>
              </a:rPr>
              <a:t> Nœud d’union ou de jointure :   Un noeud d’union, également appelé noeud de jointure est un noeud de contrôle qui synchronise des flots multiples. Un tel noeud possède donc plusieurs arcs entrants et un seul arc sortant. Graphiquement, on représente un nœud d’union comme un nœud de bifurcation par un trait plein.</a:t>
            </a:r>
            <a:endParaRPr sz="2172"/>
          </a:p>
          <a:p>
            <a:pPr indent="0" lvl="0" marL="0" rtl="0" algn="l">
              <a:spcBef>
                <a:spcPts val="1000"/>
              </a:spcBef>
              <a:spcAft>
                <a:spcPts val="0"/>
              </a:spcAft>
              <a:buSzPct val="99551"/>
              <a:buNone/>
            </a:pPr>
            <a:r>
              <a:t/>
            </a:r>
            <a:endParaRPr sz="1808">
              <a:latin typeface="Arial"/>
              <a:ea typeface="Arial"/>
              <a:cs typeface="Arial"/>
              <a:sym typeface="Arial"/>
            </a:endParaRPr>
          </a:p>
          <a:p>
            <a:pPr indent="0" lvl="0" marL="0" rtl="0" algn="l">
              <a:spcBef>
                <a:spcPts val="1000"/>
              </a:spcBef>
              <a:spcAft>
                <a:spcPts val="0"/>
              </a:spcAft>
              <a:buSzPct val="99162"/>
              <a:buNone/>
            </a:pPr>
            <a:r>
              <a:rPr lang="fr-FR" sz="1815">
                <a:latin typeface="Arial"/>
                <a:ea typeface="Arial"/>
                <a:cs typeface="Arial"/>
                <a:sym typeface="Arial"/>
              </a:rPr>
              <a:t>Nœud d’action: Représente un calcul ou une transformation.</a:t>
            </a:r>
            <a:endParaRPr sz="1815"/>
          </a:p>
          <a:p>
            <a:pPr indent="0" lvl="0" marL="0" rtl="0" algn="l">
              <a:spcBef>
                <a:spcPts val="1000"/>
              </a:spcBef>
              <a:spcAft>
                <a:spcPts val="0"/>
              </a:spcAft>
              <a:buSzPct val="99162"/>
              <a:buNone/>
            </a:pPr>
            <a:r>
              <a:rPr lang="fr-FR" sz="1815">
                <a:latin typeface="Arial"/>
                <a:ea typeface="Arial"/>
                <a:cs typeface="Arial"/>
                <a:sym typeface="Arial"/>
              </a:rPr>
              <a:t>Acceptez un événement :  </a:t>
            </a:r>
            <a:endParaRPr sz="1815"/>
          </a:p>
          <a:p>
            <a:pPr indent="0" lvl="0" marL="0" rtl="0" algn="l">
              <a:spcBef>
                <a:spcPts val="1000"/>
              </a:spcBef>
              <a:spcAft>
                <a:spcPts val="0"/>
              </a:spcAft>
              <a:buSzPct val="99162"/>
              <a:buNone/>
            </a:pPr>
            <a:r>
              <a:rPr lang="fr-FR" sz="1815">
                <a:latin typeface="Arial"/>
                <a:ea typeface="Arial"/>
                <a:cs typeface="Arial"/>
                <a:sym typeface="Arial"/>
              </a:rPr>
              <a:t>Envoyer un signal : </a:t>
            </a:r>
            <a:endParaRPr sz="1815"/>
          </a:p>
          <a:p>
            <a:pPr indent="0" lvl="0" marL="0" rtl="0" algn="l">
              <a:spcBef>
                <a:spcPts val="1000"/>
              </a:spcBef>
              <a:spcAft>
                <a:spcPts val="0"/>
              </a:spcAft>
              <a:buSzPct val="105882"/>
              <a:buNone/>
            </a:pPr>
            <a:r>
              <a:t/>
            </a:r>
            <a:endParaRPr/>
          </a:p>
        </p:txBody>
      </p:sp>
      <p:pic>
        <p:nvPicPr>
          <p:cNvPr id="513" name="Google Shape;513;p39"/>
          <p:cNvPicPr preferRelativeResize="0"/>
          <p:nvPr/>
        </p:nvPicPr>
        <p:blipFill>
          <a:blip r:embed="rId3">
            <a:alphaModFix/>
          </a:blip>
          <a:stretch>
            <a:fillRect/>
          </a:stretch>
        </p:blipFill>
        <p:spPr>
          <a:xfrm>
            <a:off x="4674175" y="5446650"/>
            <a:ext cx="1128750" cy="337450"/>
          </a:xfrm>
          <a:prstGeom prst="rect">
            <a:avLst/>
          </a:prstGeom>
          <a:noFill/>
          <a:ln>
            <a:noFill/>
          </a:ln>
        </p:spPr>
      </p:pic>
      <p:pic>
        <p:nvPicPr>
          <p:cNvPr id="514" name="Google Shape;514;p39"/>
          <p:cNvPicPr preferRelativeResize="0"/>
          <p:nvPr/>
        </p:nvPicPr>
        <p:blipFill>
          <a:blip r:embed="rId4">
            <a:alphaModFix/>
          </a:blip>
          <a:stretch>
            <a:fillRect/>
          </a:stretch>
        </p:blipFill>
        <p:spPr>
          <a:xfrm>
            <a:off x="4627114" y="5874675"/>
            <a:ext cx="1175811" cy="493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7"/>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Plan du diagramme de </a:t>
            </a:r>
            <a:r>
              <a:rPr b="1" lang="fr-FR">
                <a:latin typeface="Arial Rounded"/>
                <a:ea typeface="Arial Rounded"/>
                <a:cs typeface="Arial Rounded"/>
                <a:sym typeface="Arial Rounded"/>
              </a:rPr>
              <a:t>séquences</a:t>
            </a:r>
            <a:endParaRPr b="1">
              <a:latin typeface="Arial Rounded"/>
              <a:ea typeface="Arial Rounded"/>
              <a:cs typeface="Arial Rounded"/>
              <a:sym typeface="Arial Rounded"/>
            </a:endParaRPr>
          </a:p>
        </p:txBody>
      </p:sp>
      <p:sp>
        <p:nvSpPr>
          <p:cNvPr id="170" name="Google Shape;170;p47"/>
          <p:cNvSpPr txBox="1"/>
          <p:nvPr>
            <p:ph idx="1" type="body"/>
          </p:nvPr>
        </p:nvSpPr>
        <p:spPr>
          <a:xfrm>
            <a:off x="2591074" y="2117025"/>
            <a:ext cx="8915400" cy="3777600"/>
          </a:xfrm>
          <a:prstGeom prst="rect">
            <a:avLst/>
          </a:prstGeom>
          <a:noFill/>
          <a:ln>
            <a:noFill/>
          </a:ln>
        </p:spPr>
        <p:txBody>
          <a:bodyPr anchorCtr="0" anchor="t" bIns="45700" lIns="91425" spcFirstLastPara="1" rIns="91425" wrap="square" tIns="45700">
            <a:normAutofit/>
          </a:bodyPr>
          <a:lstStyle/>
          <a:p>
            <a:pPr indent="-349250" lvl="0" marL="342900" rtl="0" algn="l">
              <a:spcBef>
                <a:spcPts val="0"/>
              </a:spcBef>
              <a:spcAft>
                <a:spcPts val="0"/>
              </a:spcAft>
              <a:buSzPts val="1900"/>
              <a:buChar char="●"/>
            </a:pPr>
            <a:r>
              <a:rPr lang="fr-FR" sz="1800"/>
              <a:t> Définitions</a:t>
            </a:r>
            <a:endParaRPr sz="1800"/>
          </a:p>
          <a:p>
            <a:pPr indent="-349250" lvl="0" marL="342900" rtl="0" algn="l">
              <a:spcBef>
                <a:spcPts val="1000"/>
              </a:spcBef>
              <a:spcAft>
                <a:spcPts val="0"/>
              </a:spcAft>
              <a:buSzPts val="1900"/>
              <a:buChar char="●"/>
            </a:pPr>
            <a:r>
              <a:rPr lang="fr-FR" sz="1800"/>
              <a:t> Composants du diagramme </a:t>
            </a:r>
            <a:endParaRPr sz="1800"/>
          </a:p>
          <a:p>
            <a:pPr indent="-349250" lvl="0" marL="342900" rtl="0" algn="l">
              <a:spcBef>
                <a:spcPts val="1000"/>
              </a:spcBef>
              <a:spcAft>
                <a:spcPts val="0"/>
              </a:spcAft>
              <a:buSzPts val="1900"/>
              <a:buChar char="●"/>
            </a:pPr>
            <a:r>
              <a:rPr lang="fr-FR" sz="1800"/>
              <a:t> Types de messages</a:t>
            </a:r>
            <a:endParaRPr sz="1800"/>
          </a:p>
          <a:p>
            <a:pPr indent="-349250" lvl="0" marL="342900" rtl="0" algn="l">
              <a:spcBef>
                <a:spcPts val="1000"/>
              </a:spcBef>
              <a:spcAft>
                <a:spcPts val="0"/>
              </a:spcAft>
              <a:buSzPts val="1900"/>
              <a:buChar char="●"/>
            </a:pPr>
            <a:r>
              <a:rPr lang="fr-FR" sz="1800"/>
              <a:t> Fragments combinés</a:t>
            </a:r>
            <a:endParaRPr sz="1800"/>
          </a:p>
          <a:p>
            <a:pPr indent="-342900" lvl="0" marL="342900" rtl="0" algn="l">
              <a:spcBef>
                <a:spcPts val="1000"/>
              </a:spcBef>
              <a:spcAft>
                <a:spcPts val="0"/>
              </a:spcAft>
              <a:buSzPts val="1800"/>
              <a:buChar char="●"/>
            </a:pPr>
            <a:r>
              <a:rPr lang="fr-FR" sz="1800"/>
              <a:t> Exemple</a:t>
            </a:r>
            <a:r>
              <a:rPr lang="fr-FR"/>
              <a:t>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40"/>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Les Nœuds de </a:t>
            </a:r>
            <a:r>
              <a:rPr lang="fr-FR"/>
              <a:t>contrôle</a:t>
            </a:r>
            <a:endParaRPr/>
          </a:p>
        </p:txBody>
      </p:sp>
      <p:sp>
        <p:nvSpPr>
          <p:cNvPr id="520" name="Google Shape;520;p40"/>
          <p:cNvSpPr txBox="1"/>
          <p:nvPr/>
        </p:nvSpPr>
        <p:spPr>
          <a:xfrm>
            <a:off x="293100" y="1905100"/>
            <a:ext cx="119826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1000"/>
              </a:spcBef>
              <a:spcAft>
                <a:spcPts val="0"/>
              </a:spcAft>
              <a:buClr>
                <a:schemeClr val="accent1"/>
              </a:buClr>
              <a:buSzPts val="1800"/>
              <a:buFont typeface="Arial"/>
              <a:buChar char="●"/>
            </a:pPr>
            <a:r>
              <a:rPr lang="fr-FR" sz="1800">
                <a:solidFill>
                  <a:schemeClr val="lt1"/>
                </a:solidFill>
              </a:rPr>
              <a:t>Nœud de temps:  Nous pouvons avoir un scénario ou un évènement prend un peu de temps pour se terminer. Nous utilisons un sablier pour représenter un événement temporel.Supposons nous voulons représenter le diagramme d’activité du traitement d’une image qui prend beaucoup de temps.. On pourrait le représenter comme suit :</a:t>
            </a:r>
            <a:r>
              <a:rPr lang="fr-FR" sz="1800">
                <a:solidFill>
                  <a:srgbClr val="3F3F3F"/>
                </a:solidFill>
              </a:rPr>
              <a:t>  </a:t>
            </a:r>
            <a:endParaRPr sz="1800">
              <a:solidFill>
                <a:srgbClr val="3F3F3F"/>
              </a:solidFill>
              <a:latin typeface="Century Gothic"/>
              <a:ea typeface="Century Gothic"/>
              <a:cs typeface="Century Gothic"/>
              <a:sym typeface="Century Gothic"/>
            </a:endParaRPr>
          </a:p>
        </p:txBody>
      </p:sp>
      <p:pic>
        <p:nvPicPr>
          <p:cNvPr id="521" name="Google Shape;521;p40"/>
          <p:cNvPicPr preferRelativeResize="0"/>
          <p:nvPr/>
        </p:nvPicPr>
        <p:blipFill>
          <a:blip r:embed="rId3">
            <a:alphaModFix/>
          </a:blip>
          <a:stretch>
            <a:fillRect/>
          </a:stretch>
        </p:blipFill>
        <p:spPr>
          <a:xfrm>
            <a:off x="1723569" y="3483900"/>
            <a:ext cx="2779080" cy="1846375"/>
          </a:xfrm>
          <a:prstGeom prst="rect">
            <a:avLst/>
          </a:prstGeom>
          <a:noFill/>
          <a:ln>
            <a:noFill/>
          </a:ln>
        </p:spPr>
      </p:pic>
      <p:pic>
        <p:nvPicPr>
          <p:cNvPr id="522" name="Google Shape;522;p40"/>
          <p:cNvPicPr preferRelativeResize="0"/>
          <p:nvPr/>
        </p:nvPicPr>
        <p:blipFill>
          <a:blip r:embed="rId4">
            <a:alphaModFix/>
          </a:blip>
          <a:stretch>
            <a:fillRect/>
          </a:stretch>
        </p:blipFill>
        <p:spPr>
          <a:xfrm>
            <a:off x="6820325" y="3089875"/>
            <a:ext cx="2185500" cy="33913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1"/>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Couloirs d’activités</a:t>
            </a:r>
            <a:endParaRPr/>
          </a:p>
        </p:txBody>
      </p:sp>
      <p:sp>
        <p:nvSpPr>
          <p:cNvPr id="528" name="Google Shape;528;p41"/>
          <p:cNvSpPr txBox="1"/>
          <p:nvPr>
            <p:ph idx="1" type="body"/>
          </p:nvPr>
        </p:nvSpPr>
        <p:spPr>
          <a:xfrm>
            <a:off x="629475" y="1606825"/>
            <a:ext cx="10875000" cy="43236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800"/>
              <a:buNone/>
            </a:pPr>
            <a:r>
              <a:rPr lang="fr-FR" sz="1800">
                <a:latin typeface="Arial"/>
                <a:ea typeface="Arial"/>
                <a:cs typeface="Arial"/>
                <a:sym typeface="Arial"/>
              </a:rPr>
              <a:t>Les diagrammes d'activités indiquent ce qui se passe sans préciser qui fait quoi (en terme de programmation, ils ne précisent pas quelle classe est responsable et en terme de processus métier, ils ne précisent pas quelle partie de l'organisation exécute chaque action). </a:t>
            </a:r>
            <a:endParaRPr sz="1800"/>
          </a:p>
          <a:p>
            <a:pPr indent="0" lvl="0" marL="0" rtl="0" algn="just">
              <a:spcBef>
                <a:spcPts val="1000"/>
              </a:spcBef>
              <a:spcAft>
                <a:spcPts val="0"/>
              </a:spcAft>
              <a:buSzPts val="1800"/>
              <a:buNone/>
            </a:pPr>
            <a:r>
              <a:rPr lang="fr-FR" sz="1800">
                <a:latin typeface="Arial"/>
                <a:ea typeface="Arial"/>
                <a:cs typeface="Arial"/>
                <a:sym typeface="Arial"/>
              </a:rPr>
              <a:t>Il est possible de diviser un diagramme d'activités en partitions ou couloirs d'activités (travées, swimlanes). Chaque partition montre quelles actions sont exécutées par une classe ou une unité organisationnelle. </a:t>
            </a:r>
            <a:endParaRPr sz="1800"/>
          </a:p>
          <a:p>
            <a:pPr indent="0" lvl="0" marL="0" rtl="0" algn="l">
              <a:spcBef>
                <a:spcPts val="1000"/>
              </a:spcBef>
              <a:spcAft>
                <a:spcPts val="0"/>
              </a:spcAft>
              <a:buSzPts val="1800"/>
              <a:buNone/>
            </a:pPr>
            <a:r>
              <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113323af658_0_214"/>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Couloirs d’activités</a:t>
            </a:r>
            <a:endParaRPr/>
          </a:p>
        </p:txBody>
      </p:sp>
      <p:sp>
        <p:nvSpPr>
          <p:cNvPr id="534" name="Google Shape;534;g113323af658_0_214"/>
          <p:cNvSpPr txBox="1"/>
          <p:nvPr>
            <p:ph idx="1" type="body"/>
          </p:nvPr>
        </p:nvSpPr>
        <p:spPr>
          <a:xfrm>
            <a:off x="546650" y="1325225"/>
            <a:ext cx="10958100" cy="4820400"/>
          </a:xfrm>
          <a:prstGeom prst="rect">
            <a:avLst/>
          </a:prstGeom>
          <a:noFill/>
          <a:ln>
            <a:noFill/>
          </a:ln>
        </p:spPr>
        <p:txBody>
          <a:bodyPr anchorCtr="0" anchor="t" bIns="45700" lIns="91425" spcFirstLastPara="1" rIns="91425" wrap="square" tIns="45700">
            <a:normAutofit/>
          </a:bodyPr>
          <a:lstStyle/>
          <a:p>
            <a:pPr indent="0" lvl="0" marL="0" rtl="0" algn="just">
              <a:spcBef>
                <a:spcPts val="1000"/>
              </a:spcBef>
              <a:spcAft>
                <a:spcPts val="0"/>
              </a:spcAft>
              <a:buSzPts val="1800"/>
              <a:buNone/>
            </a:pPr>
            <a:r>
              <a:t/>
            </a:r>
            <a:endParaRPr/>
          </a:p>
          <a:p>
            <a:pPr indent="0" lvl="0" marL="0" rtl="0" algn="l">
              <a:spcBef>
                <a:spcPts val="1000"/>
              </a:spcBef>
              <a:spcAft>
                <a:spcPts val="0"/>
              </a:spcAft>
              <a:buSzPts val="1800"/>
              <a:buNone/>
            </a:pPr>
            <a:r>
              <a:t/>
            </a:r>
            <a:endParaRPr/>
          </a:p>
        </p:txBody>
      </p:sp>
      <p:pic>
        <p:nvPicPr>
          <p:cNvPr id="535" name="Google Shape;535;g113323af658_0_214"/>
          <p:cNvPicPr preferRelativeResize="0"/>
          <p:nvPr/>
        </p:nvPicPr>
        <p:blipFill rotWithShape="1">
          <a:blip r:embed="rId3">
            <a:alphaModFix/>
          </a:blip>
          <a:srcRect b="0" l="0" r="0" t="0"/>
          <a:stretch/>
        </p:blipFill>
        <p:spPr>
          <a:xfrm>
            <a:off x="1004775" y="1739350"/>
            <a:ext cx="9613526" cy="3876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2"/>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Flots d’objets</a:t>
            </a:r>
            <a:endParaRPr/>
          </a:p>
        </p:txBody>
      </p:sp>
      <p:sp>
        <p:nvSpPr>
          <p:cNvPr id="541" name="Google Shape;541;p42"/>
          <p:cNvSpPr txBox="1"/>
          <p:nvPr>
            <p:ph idx="1" type="body"/>
          </p:nvPr>
        </p:nvSpPr>
        <p:spPr>
          <a:xfrm>
            <a:off x="662597" y="1590249"/>
            <a:ext cx="10842000" cy="4764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latin typeface="Arial"/>
                <a:ea typeface="Arial"/>
                <a:cs typeface="Arial"/>
                <a:sym typeface="Arial"/>
              </a:rPr>
              <a:t>Dans le diagramme d'activités, les objets peuvent être représentés. Ils sont utilisés ou modifiés par des actions. Ils peuvent aussi initier des actions. </a:t>
            </a:r>
            <a:endParaRPr/>
          </a:p>
          <a:p>
            <a:pPr indent="0" lvl="0" marL="0" rtl="0" algn="l">
              <a:spcBef>
                <a:spcPts val="1000"/>
              </a:spcBef>
              <a:spcAft>
                <a:spcPts val="0"/>
              </a:spcAft>
              <a:buSzPts val="1800"/>
              <a:buNone/>
            </a:pPr>
            <a:r>
              <a:t/>
            </a:r>
            <a:endParaRPr/>
          </a:p>
        </p:txBody>
      </p:sp>
      <p:pic>
        <p:nvPicPr>
          <p:cNvPr id="542" name="Google Shape;542;p42"/>
          <p:cNvPicPr preferRelativeResize="0"/>
          <p:nvPr/>
        </p:nvPicPr>
        <p:blipFill rotWithShape="1">
          <a:blip r:embed="rId3">
            <a:alphaModFix/>
          </a:blip>
          <a:srcRect b="0" l="0" r="0" t="0"/>
          <a:stretch/>
        </p:blipFill>
        <p:spPr>
          <a:xfrm>
            <a:off x="2803362" y="2656941"/>
            <a:ext cx="7659169" cy="326753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Flots d’objets</a:t>
            </a:r>
            <a:endParaRPr/>
          </a:p>
        </p:txBody>
      </p:sp>
      <p:sp>
        <p:nvSpPr>
          <p:cNvPr id="548" name="Google Shape;548;p43"/>
          <p:cNvSpPr txBox="1"/>
          <p:nvPr>
            <p:ph idx="1" type="body"/>
          </p:nvPr>
        </p:nvSpPr>
        <p:spPr>
          <a:xfrm>
            <a:off x="960775" y="1881800"/>
            <a:ext cx="10543800" cy="4588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800"/>
              <a:buNone/>
            </a:pPr>
            <a:r>
              <a:rPr lang="fr-FR">
                <a:latin typeface="Arial"/>
                <a:ea typeface="Arial"/>
                <a:cs typeface="Arial"/>
                <a:sym typeface="Arial"/>
              </a:rPr>
              <a:t>Diagramme d'activité avec deux couloirs d'activité et un objet </a:t>
            </a:r>
            <a:endParaRPr/>
          </a:p>
          <a:p>
            <a:pPr indent="0" lvl="0" marL="0" rtl="0" algn="l">
              <a:spcBef>
                <a:spcPts val="1000"/>
              </a:spcBef>
              <a:spcAft>
                <a:spcPts val="0"/>
              </a:spcAft>
              <a:buSzPts val="1800"/>
              <a:buNone/>
            </a:pPr>
            <a:r>
              <a:t/>
            </a:r>
            <a:endParaRPr/>
          </a:p>
        </p:txBody>
      </p:sp>
      <p:pic>
        <p:nvPicPr>
          <p:cNvPr id="549" name="Google Shape;549;p43"/>
          <p:cNvPicPr preferRelativeResize="0"/>
          <p:nvPr/>
        </p:nvPicPr>
        <p:blipFill rotWithShape="1">
          <a:blip r:embed="rId3">
            <a:alphaModFix/>
          </a:blip>
          <a:srcRect b="0" l="0" r="0" t="0"/>
          <a:stretch/>
        </p:blipFill>
        <p:spPr>
          <a:xfrm>
            <a:off x="2692449" y="2346636"/>
            <a:ext cx="7080452" cy="375288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Exemple récapitulatif</a:t>
            </a:r>
            <a:endParaRPr/>
          </a:p>
        </p:txBody>
      </p:sp>
      <p:pic>
        <p:nvPicPr>
          <p:cNvPr id="555" name="Google Shape;555;p44"/>
          <p:cNvPicPr preferRelativeResize="0"/>
          <p:nvPr>
            <p:ph idx="1" type="body"/>
          </p:nvPr>
        </p:nvPicPr>
        <p:blipFill rotWithShape="1">
          <a:blip r:embed="rId3">
            <a:alphaModFix/>
          </a:blip>
          <a:srcRect b="0" l="0" r="0" t="0"/>
          <a:stretch/>
        </p:blipFill>
        <p:spPr>
          <a:xfrm>
            <a:off x="3004556" y="2087880"/>
            <a:ext cx="6621674" cy="3778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Diagramme global  d’interaction</a:t>
            </a:r>
            <a:endParaRPr/>
          </a:p>
        </p:txBody>
      </p:sp>
      <p:sp>
        <p:nvSpPr>
          <p:cNvPr id="561" name="Google Shape;561;p69"/>
          <p:cNvSpPr txBox="1"/>
          <p:nvPr>
            <p:ph idx="1" type="body"/>
          </p:nvPr>
        </p:nvSpPr>
        <p:spPr>
          <a:xfrm>
            <a:off x="397572" y="1623400"/>
            <a:ext cx="11106900" cy="4287900"/>
          </a:xfrm>
          <a:prstGeom prst="rect">
            <a:avLst/>
          </a:prstGeom>
          <a:noFill/>
          <a:ln>
            <a:noFill/>
          </a:ln>
        </p:spPr>
        <p:txBody>
          <a:bodyPr anchorCtr="0" anchor="t" bIns="45700" lIns="91425" spcFirstLastPara="1" rIns="91425" wrap="square" tIns="45700">
            <a:normAutofit/>
          </a:bodyPr>
          <a:lstStyle/>
          <a:p>
            <a:pPr indent="0" lvl="0" marL="800100" rtl="0" algn="l">
              <a:spcBef>
                <a:spcPts val="0"/>
              </a:spcBef>
              <a:spcAft>
                <a:spcPts val="0"/>
              </a:spcAft>
              <a:buNone/>
            </a:pPr>
            <a:r>
              <a:rPr lang="fr-FR">
                <a:latin typeface="Arial Narrow"/>
                <a:ea typeface="Arial Narrow"/>
                <a:cs typeface="Arial Narrow"/>
                <a:sym typeface="Arial Narrow"/>
              </a:rPr>
              <a:t>   	</a:t>
            </a:r>
            <a:endParaRPr>
              <a:latin typeface="Arial Narrow"/>
              <a:ea typeface="Arial Narrow"/>
              <a:cs typeface="Arial Narrow"/>
              <a:sym typeface="Arial Narrow"/>
            </a:endParaRPr>
          </a:p>
          <a:p>
            <a:pPr indent="-342900" lvl="0" marL="800100" rtl="0" algn="l">
              <a:spcBef>
                <a:spcPts val="0"/>
              </a:spcBef>
              <a:spcAft>
                <a:spcPts val="0"/>
              </a:spcAft>
              <a:buSzPts val="1800"/>
              <a:buChar char="●"/>
            </a:pPr>
            <a:r>
              <a:rPr lang="fr-FR">
                <a:latin typeface="Arial Narrow"/>
                <a:ea typeface="Arial Narrow"/>
                <a:cs typeface="Arial Narrow"/>
                <a:sym typeface="Arial Narrow"/>
              </a:rPr>
              <a:t>        </a:t>
            </a:r>
            <a:r>
              <a:rPr lang="fr-FR" sz="1900">
                <a:latin typeface="Arial Narrow"/>
                <a:ea typeface="Arial Narrow"/>
                <a:cs typeface="Arial Narrow"/>
                <a:sym typeface="Arial Narrow"/>
              </a:rPr>
              <a:t>Ce diagramme fournit une vue générale des interactions décrites dans le diagramme de séquence et des flots de contrôle décrits dans le diagramme d’activités.</a:t>
            </a:r>
            <a:r>
              <a:rPr lang="fr-FR" sz="1900">
                <a:latin typeface="Arial Narrow"/>
                <a:ea typeface="Arial Narrow"/>
                <a:cs typeface="Arial Narrow"/>
                <a:sym typeface="Arial Narrow"/>
              </a:rPr>
              <a:t>Il s'agit d'une variante du diagramme d'activité où les nœuds sont les interactions ou les occurrences d'interaction. Le diagramme  global d’interaction se concentre sur la vue d'ensemble du flux de contrôle des interactions qui peut également montrer le flux d'activité entre les diagrammes. En d'autres termes, vous pouvez relier les diagrammes "réels" et obtenir un haut degré de navigabilité entre les diagrammes à l'intérieur d'un diagramme de synthèse des interactions.</a:t>
            </a:r>
            <a:endParaRPr sz="1900">
              <a:latin typeface="Arial Narrow"/>
              <a:ea typeface="Arial Narrow"/>
              <a:cs typeface="Arial Narrow"/>
              <a:sym typeface="Arial Narrow"/>
            </a:endParaRPr>
          </a:p>
          <a:p>
            <a:pPr indent="0" lvl="0" marL="0" rtl="0" algn="l">
              <a:spcBef>
                <a:spcPts val="0"/>
              </a:spcBef>
              <a:spcAft>
                <a:spcPts val="0"/>
              </a:spcAft>
              <a:buClr>
                <a:schemeClr val="dk1"/>
              </a:buClr>
              <a:buSzPts val="1100"/>
              <a:buFont typeface="Arial"/>
              <a:buNone/>
            </a:pPr>
            <a:r>
              <a:t/>
            </a:r>
            <a:endParaRPr sz="1900">
              <a:latin typeface="Arial Narrow"/>
              <a:ea typeface="Arial Narrow"/>
              <a:cs typeface="Arial Narrow"/>
              <a:sym typeface="Arial Narrow"/>
            </a:endParaRPr>
          </a:p>
          <a:p>
            <a:pPr indent="0" lvl="0" marL="0" rtl="0" algn="l">
              <a:spcBef>
                <a:spcPts val="0"/>
              </a:spcBef>
              <a:spcAft>
                <a:spcPts val="0"/>
              </a:spcAft>
              <a:buNone/>
            </a:pPr>
            <a:r>
              <a:t/>
            </a:r>
            <a:endParaRPr>
              <a:latin typeface="Arial Narrow"/>
              <a:ea typeface="Arial Narrow"/>
              <a:cs typeface="Arial Narrow"/>
              <a:sym typeface="Arial Narrow"/>
            </a:endParaRPr>
          </a:p>
          <a:p>
            <a:pPr indent="-228600" lvl="0" marL="342900" rtl="0" algn="l">
              <a:spcBef>
                <a:spcPts val="1000"/>
              </a:spcBef>
              <a:spcAft>
                <a:spcPts val="0"/>
              </a:spcAft>
              <a:buSzPts val="18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112c59620f2_0_7"/>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Aperçu du diagramme global d’interaction</a:t>
            </a:r>
            <a:endParaRPr/>
          </a:p>
        </p:txBody>
      </p:sp>
      <p:sp>
        <p:nvSpPr>
          <p:cNvPr id="567" name="Google Shape;567;g112c59620f2_0_7"/>
          <p:cNvSpPr txBox="1"/>
          <p:nvPr>
            <p:ph idx="1" type="body"/>
          </p:nvPr>
        </p:nvSpPr>
        <p:spPr>
          <a:xfrm>
            <a:off x="2589212" y="2133600"/>
            <a:ext cx="8915400" cy="3777600"/>
          </a:xfrm>
          <a:prstGeom prst="rect">
            <a:avLst/>
          </a:prstGeom>
          <a:noFill/>
          <a:ln>
            <a:noFill/>
          </a:ln>
        </p:spPr>
        <p:txBody>
          <a:bodyPr anchorCtr="0" anchor="t" bIns="45700" lIns="91425" spcFirstLastPara="1" rIns="91425" wrap="square" tIns="45700">
            <a:normAutofit/>
          </a:bodyPr>
          <a:lstStyle/>
          <a:p>
            <a:pPr indent="-342900" lvl="0" marL="800100" rtl="0" algn="l">
              <a:spcBef>
                <a:spcPts val="0"/>
              </a:spcBef>
              <a:spcAft>
                <a:spcPts val="0"/>
              </a:spcAft>
              <a:buSzPts val="1800"/>
              <a:buChar char="●"/>
            </a:pPr>
            <a:r>
              <a:rPr lang="fr-FR">
                <a:latin typeface="Arial Narrow"/>
                <a:ea typeface="Arial Narrow"/>
                <a:cs typeface="Arial Narrow"/>
                <a:sym typeface="Arial Narrow"/>
              </a:rPr>
              <a:t>    	</a:t>
            </a:r>
            <a:r>
              <a:rPr lang="fr-FR">
                <a:latin typeface="Arial Narrow"/>
                <a:ea typeface="Arial Narrow"/>
                <a:cs typeface="Arial Narrow"/>
                <a:sym typeface="Arial Narrow"/>
              </a:rPr>
              <a:t>Le diagramme global d’interaction est l'un des quatorze types de diagrammes du langage de modélisation unifié (UML), qui peut représenter un flux de contrôle avec des nœuds pouvant contenir des diagrammes d'interaction qui montrent comment un ensemble de fragments peut être initié dans divers scénarios. Les diagrammes de synthèse d'interaction se concentrent sur la synthèse du flux de contrôle où les nœuds sont des interactions  ou des utilisations d'interaction.</a:t>
            </a:r>
            <a:endParaRPr>
              <a:latin typeface="Arial Narrow"/>
              <a:ea typeface="Arial Narrow"/>
              <a:cs typeface="Arial Narrow"/>
              <a:sym typeface="Arial Narrow"/>
            </a:endParaRPr>
          </a:p>
          <a:p>
            <a:pPr indent="0" lvl="0" marL="0" rtl="0" algn="l">
              <a:spcBef>
                <a:spcPts val="0"/>
              </a:spcBef>
              <a:spcAft>
                <a:spcPts val="0"/>
              </a:spcAft>
              <a:buNone/>
            </a:pPr>
            <a:r>
              <a:t/>
            </a:r>
            <a:endParaRPr>
              <a:latin typeface="Arial Narrow"/>
              <a:ea typeface="Arial Narrow"/>
              <a:cs typeface="Arial Narrow"/>
              <a:sym typeface="Arial Narrow"/>
            </a:endParaRPr>
          </a:p>
          <a:p>
            <a:pPr indent="0" lvl="0" marL="0" rtl="0" algn="l">
              <a:spcBef>
                <a:spcPts val="0"/>
              </a:spcBef>
              <a:spcAft>
                <a:spcPts val="0"/>
              </a:spcAft>
              <a:buNone/>
            </a:pPr>
            <a:r>
              <a:t/>
            </a:r>
            <a:endParaRPr>
              <a:latin typeface="Arial Narrow"/>
              <a:ea typeface="Arial Narrow"/>
              <a:cs typeface="Arial Narrow"/>
              <a:sym typeface="Arial Narrow"/>
            </a:endParaRPr>
          </a:p>
          <a:p>
            <a:pPr indent="0" lvl="0" marL="0" rtl="0" algn="l">
              <a:spcBef>
                <a:spcPts val="0"/>
              </a:spcBef>
              <a:spcAft>
                <a:spcPts val="0"/>
              </a:spcAft>
              <a:buNone/>
            </a:pPr>
            <a:r>
              <a:t/>
            </a:r>
            <a:endParaRPr>
              <a:latin typeface="Arial Narrow"/>
              <a:ea typeface="Arial Narrow"/>
              <a:cs typeface="Arial Narrow"/>
              <a:sym typeface="Arial Narrow"/>
            </a:endParaRPr>
          </a:p>
          <a:p>
            <a:pPr indent="-228600" lvl="0" marL="342900" rtl="0" algn="l">
              <a:spcBef>
                <a:spcPts val="1000"/>
              </a:spcBef>
              <a:spcAft>
                <a:spcPts val="0"/>
              </a:spcAft>
              <a:buSzPts val="18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112c59620f2_0_18"/>
          <p:cNvSpPr txBox="1"/>
          <p:nvPr>
            <p:ph idx="1" type="body"/>
          </p:nvPr>
        </p:nvSpPr>
        <p:spPr>
          <a:xfrm>
            <a:off x="2589212" y="2133600"/>
            <a:ext cx="8915400" cy="3777600"/>
          </a:xfrm>
          <a:prstGeom prst="rect">
            <a:avLst/>
          </a:prstGeom>
          <a:noFill/>
          <a:ln>
            <a:noFill/>
          </a:ln>
        </p:spPr>
        <p:txBody>
          <a:bodyPr anchorCtr="0" anchor="t" bIns="45700" lIns="91425" spcFirstLastPara="1" rIns="91425" wrap="square" tIns="45700">
            <a:normAutofit/>
          </a:bodyPr>
          <a:lstStyle/>
          <a:p>
            <a:pPr indent="-228600" lvl="0" marL="342900" rtl="0" algn="l">
              <a:spcBef>
                <a:spcPts val="1000"/>
              </a:spcBef>
              <a:spcAft>
                <a:spcPts val="0"/>
              </a:spcAft>
              <a:buSzPts val="1800"/>
              <a:buNone/>
            </a:pPr>
            <a:r>
              <a:t/>
            </a:r>
            <a:endParaRPr/>
          </a:p>
        </p:txBody>
      </p:sp>
      <p:pic>
        <p:nvPicPr>
          <p:cNvPr id="573" name="Google Shape;573;g112c59620f2_0_18"/>
          <p:cNvPicPr preferRelativeResize="0"/>
          <p:nvPr/>
        </p:nvPicPr>
        <p:blipFill>
          <a:blip r:embed="rId3">
            <a:alphaModFix/>
          </a:blip>
          <a:stretch>
            <a:fillRect/>
          </a:stretch>
        </p:blipFill>
        <p:spPr>
          <a:xfrm>
            <a:off x="2589200" y="259950"/>
            <a:ext cx="8915399" cy="609049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112c59620f2_0_24"/>
          <p:cNvSpPr txBox="1"/>
          <p:nvPr>
            <p:ph idx="1" type="body"/>
          </p:nvPr>
        </p:nvSpPr>
        <p:spPr>
          <a:xfrm>
            <a:off x="579775" y="1408050"/>
            <a:ext cx="10924800" cy="4986000"/>
          </a:xfrm>
          <a:prstGeom prst="rect">
            <a:avLst/>
          </a:prstGeom>
          <a:noFill/>
          <a:ln>
            <a:noFill/>
          </a:ln>
        </p:spPr>
        <p:txBody>
          <a:bodyPr anchorCtr="0" anchor="t" bIns="45700" lIns="91425" spcFirstLastPara="1" rIns="91425" wrap="square" tIns="45700">
            <a:normAutofit/>
          </a:bodyPr>
          <a:lstStyle/>
          <a:p>
            <a:pPr indent="-228600" lvl="0" marL="342900" rtl="0" algn="l">
              <a:spcBef>
                <a:spcPts val="1000"/>
              </a:spcBef>
              <a:spcAft>
                <a:spcPts val="0"/>
              </a:spcAft>
              <a:buSzPts val="1800"/>
              <a:buNone/>
            </a:pPr>
            <a:r>
              <a:rPr lang="fr-FR" sz="1800">
                <a:latin typeface="Arial Narrow"/>
                <a:ea typeface="Arial Narrow"/>
                <a:cs typeface="Arial Narrow"/>
                <a:sym typeface="Arial Narrow"/>
              </a:rPr>
              <a:t>L'exemple ci-dessus montre un étudiant qui a été accepté dans une université. L'étudiant doit d'abord accepter ou refuser son admission. Après avoir accepté, l'étudiant doit s'inscrire aux cours et faire une demande de logement. Une fois ces deux démarches effectuées, l'étudiant doit payer le registraire. Si le paiement n'est pas reçu à temps, l'étudiant est exclu par le registraire.</a:t>
            </a:r>
            <a:endParaRPr sz="1800">
              <a:latin typeface="Arial Narrow"/>
              <a:ea typeface="Arial Narrow"/>
              <a:cs typeface="Arial Narrow"/>
              <a:sym typeface="Arial Narrow"/>
            </a:endParaRPr>
          </a:p>
          <a:p>
            <a:pPr indent="-228600" lvl="0" marL="342900" rtl="0" algn="l">
              <a:spcBef>
                <a:spcPts val="1000"/>
              </a:spcBef>
              <a:spcAft>
                <a:spcPts val="0"/>
              </a:spcAft>
              <a:buSzPts val="1100"/>
              <a:buNone/>
            </a:pPr>
            <a:r>
              <a:t/>
            </a:r>
            <a:endParaRPr sz="1800">
              <a:latin typeface="Arial Narrow"/>
              <a:ea typeface="Arial Narrow"/>
              <a:cs typeface="Arial Narrow"/>
              <a:sym typeface="Arial Narrow"/>
            </a:endParaRPr>
          </a:p>
          <a:p>
            <a:pPr indent="-228600" lvl="0" marL="342900" rtl="0" algn="l">
              <a:spcBef>
                <a:spcPts val="1000"/>
              </a:spcBef>
              <a:spcAft>
                <a:spcPts val="0"/>
              </a:spcAft>
              <a:buSzPts val="1800"/>
              <a:buNone/>
            </a:pPr>
            <a:r>
              <a:rPr lang="fr-FR" sz="1800">
                <a:latin typeface="Arial Narrow"/>
                <a:ea typeface="Arial Narrow"/>
                <a:cs typeface="Arial Narrow"/>
                <a:sym typeface="Arial Narrow"/>
              </a:rPr>
              <a:t>Un diagramme d'interaction, quel qu'il soit, peut apparaître en ligne comme une invocation d'activité.</a:t>
            </a:r>
            <a:endParaRPr sz="1800">
              <a:latin typeface="Arial Narrow"/>
              <a:ea typeface="Arial Narrow"/>
              <a:cs typeface="Arial Narrow"/>
              <a:sym typeface="Arial Narrow"/>
            </a:endParaRPr>
          </a:p>
          <a:p>
            <a:pPr indent="-228600" lvl="0" marL="342900" rtl="0" algn="l">
              <a:spcBef>
                <a:spcPts val="1000"/>
              </a:spcBef>
              <a:spcAft>
                <a:spcPts val="0"/>
              </a:spcAft>
              <a:buSzPts val="1800"/>
              <a:buNone/>
            </a:pPr>
            <a:r>
              <a:t/>
            </a:r>
            <a:endParaRPr>
              <a:latin typeface="Arial Narrow"/>
              <a:ea typeface="Arial Narrow"/>
              <a:cs typeface="Arial Narrow"/>
              <a:sym typeface="Arial Narrow"/>
            </a:endParaRPr>
          </a:p>
        </p:txBody>
      </p:sp>
      <p:pic>
        <p:nvPicPr>
          <p:cNvPr id="579" name="Google Shape;579;g112c59620f2_0_24"/>
          <p:cNvPicPr preferRelativeResize="0"/>
          <p:nvPr/>
        </p:nvPicPr>
        <p:blipFill>
          <a:blip r:embed="rId3">
            <a:alphaModFix/>
          </a:blip>
          <a:stretch>
            <a:fillRect/>
          </a:stretch>
        </p:blipFill>
        <p:spPr>
          <a:xfrm>
            <a:off x="3776875" y="4041925"/>
            <a:ext cx="5400250" cy="2040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8"/>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          </a:t>
            </a:r>
            <a:r>
              <a:rPr lang="fr-FR">
                <a:latin typeface="Arial Rounded"/>
                <a:ea typeface="Arial Rounded"/>
                <a:cs typeface="Arial Rounded"/>
                <a:sym typeface="Arial Rounded"/>
              </a:rPr>
              <a:t>  </a:t>
            </a:r>
            <a:r>
              <a:rPr lang="fr-FR">
                <a:latin typeface="Arial Rounded"/>
                <a:ea typeface="Arial Rounded"/>
                <a:cs typeface="Arial Rounded"/>
                <a:sym typeface="Arial Rounded"/>
              </a:rPr>
              <a:t>DÉFINITIONS</a:t>
            </a:r>
            <a:endParaRPr>
              <a:latin typeface="Arial Rounded"/>
              <a:ea typeface="Arial Rounded"/>
              <a:cs typeface="Arial Rounded"/>
              <a:sym typeface="Arial Rounded"/>
            </a:endParaRPr>
          </a:p>
        </p:txBody>
      </p:sp>
      <p:sp>
        <p:nvSpPr>
          <p:cNvPr id="176" name="Google Shape;176;p48"/>
          <p:cNvSpPr txBox="1"/>
          <p:nvPr>
            <p:ph idx="1" type="body"/>
          </p:nvPr>
        </p:nvSpPr>
        <p:spPr>
          <a:xfrm>
            <a:off x="1954700" y="2070650"/>
            <a:ext cx="9551700" cy="4493700"/>
          </a:xfrm>
          <a:prstGeom prst="rect">
            <a:avLst/>
          </a:prstGeom>
          <a:noFill/>
          <a:ln>
            <a:noFill/>
          </a:ln>
        </p:spPr>
        <p:txBody>
          <a:bodyPr anchorCtr="0" anchor="t" bIns="45700" lIns="91425" spcFirstLastPara="1" rIns="91425" wrap="square" tIns="45700">
            <a:normAutofit/>
          </a:bodyPr>
          <a:lstStyle/>
          <a:p>
            <a:pPr indent="-349250" lvl="0" marL="342900" rtl="0" algn="l">
              <a:spcBef>
                <a:spcPts val="0"/>
              </a:spcBef>
              <a:spcAft>
                <a:spcPts val="0"/>
              </a:spcAft>
              <a:buSzPts val="1900"/>
              <a:buChar char="●"/>
            </a:pPr>
            <a:r>
              <a:rPr lang="fr-FR" sz="1800"/>
              <a:t> Le diagramme de séquences est une documentation des cas d’utilisation.</a:t>
            </a:r>
            <a:endParaRPr sz="1800"/>
          </a:p>
          <a:p>
            <a:pPr indent="-349250" lvl="0" marL="342900" rtl="0" algn="l">
              <a:spcBef>
                <a:spcPts val="1000"/>
              </a:spcBef>
              <a:spcAft>
                <a:spcPts val="0"/>
              </a:spcAft>
              <a:buSzPts val="1900"/>
              <a:buChar char="●"/>
            </a:pPr>
            <a:r>
              <a:rPr lang="fr-FR" sz="1800"/>
              <a:t> le diagramme de séquences représente la succession chronologique des opérations réalisées par un acteur</a:t>
            </a:r>
            <a:endParaRPr sz="1800"/>
          </a:p>
          <a:p>
            <a:pPr indent="-349250" lvl="0" marL="342900" rtl="0" algn="l">
              <a:spcBef>
                <a:spcPts val="1000"/>
              </a:spcBef>
              <a:spcAft>
                <a:spcPts val="0"/>
              </a:spcAft>
              <a:buSzPts val="1900"/>
              <a:buChar char="●"/>
            </a:pPr>
            <a:r>
              <a:rPr lang="fr-FR" sz="1800"/>
              <a:t> il </a:t>
            </a:r>
            <a:r>
              <a:rPr lang="fr-FR" sz="1800"/>
              <a:t>représente</a:t>
            </a:r>
            <a:r>
              <a:rPr lang="fr-FR" sz="1800"/>
              <a:t> les messages échangés entre les objets.</a:t>
            </a:r>
            <a:endParaRPr sz="1800"/>
          </a:p>
          <a:p>
            <a:pPr indent="0" lvl="0" marL="342900" rtl="0" algn="l">
              <a:spcBef>
                <a:spcPts val="100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3" name="Shape 583"/>
        <p:cNvGrpSpPr/>
        <p:nvPr/>
      </p:nvGrpSpPr>
      <p:grpSpPr>
        <a:xfrm>
          <a:off x="0" y="0"/>
          <a:ext cx="0" cy="0"/>
          <a:chOff x="0" y="0"/>
          <a:chExt cx="0" cy="0"/>
        </a:xfrm>
      </p:grpSpPr>
      <p:sp>
        <p:nvSpPr>
          <p:cNvPr id="584" name="Google Shape;584;g112c59620f2_0_37"/>
          <p:cNvSpPr txBox="1"/>
          <p:nvPr>
            <p:ph idx="1" type="body"/>
          </p:nvPr>
        </p:nvSpPr>
        <p:spPr>
          <a:xfrm>
            <a:off x="2589200" y="135175"/>
            <a:ext cx="8915400" cy="5775900"/>
          </a:xfrm>
          <a:prstGeom prst="rect">
            <a:avLst/>
          </a:prstGeom>
          <a:noFill/>
          <a:ln>
            <a:noFill/>
          </a:ln>
        </p:spPr>
        <p:txBody>
          <a:bodyPr anchorCtr="0" anchor="t" bIns="45700" lIns="91425" spcFirstLastPara="1" rIns="91425" wrap="square" tIns="45700">
            <a:normAutofit/>
          </a:bodyPr>
          <a:lstStyle/>
          <a:p>
            <a:pPr indent="-228600" lvl="0" marL="342900" rtl="0" algn="l">
              <a:spcBef>
                <a:spcPts val="1000"/>
              </a:spcBef>
              <a:spcAft>
                <a:spcPts val="0"/>
              </a:spcAft>
              <a:buSzPts val="1800"/>
              <a:buNone/>
            </a:pPr>
            <a:r>
              <a:t/>
            </a:r>
            <a:endParaRPr>
              <a:latin typeface="Arial Narrow"/>
              <a:ea typeface="Arial Narrow"/>
              <a:cs typeface="Arial Narrow"/>
              <a:sym typeface="Arial Narrow"/>
            </a:endParaRPr>
          </a:p>
        </p:txBody>
      </p:sp>
      <p:pic>
        <p:nvPicPr>
          <p:cNvPr id="585" name="Google Shape;585;g112c59620f2_0_37"/>
          <p:cNvPicPr preferRelativeResize="0"/>
          <p:nvPr/>
        </p:nvPicPr>
        <p:blipFill>
          <a:blip r:embed="rId3">
            <a:alphaModFix/>
          </a:blip>
          <a:stretch>
            <a:fillRect/>
          </a:stretch>
        </p:blipFill>
        <p:spPr>
          <a:xfrm>
            <a:off x="2589200" y="1036275"/>
            <a:ext cx="8915400" cy="47854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Diagramme de temps</a:t>
            </a:r>
            <a:endParaRPr/>
          </a:p>
        </p:txBody>
      </p:sp>
      <p:sp>
        <p:nvSpPr>
          <p:cNvPr id="591" name="Google Shape;591;p70"/>
          <p:cNvSpPr txBox="1"/>
          <p:nvPr>
            <p:ph idx="1" type="body"/>
          </p:nvPr>
        </p:nvSpPr>
        <p:spPr>
          <a:xfrm>
            <a:off x="1474299" y="1905000"/>
            <a:ext cx="10030200" cy="4006200"/>
          </a:xfrm>
          <a:prstGeom prst="rect">
            <a:avLst/>
          </a:prstGeom>
          <a:noFill/>
          <a:ln>
            <a:noFill/>
          </a:ln>
        </p:spPr>
        <p:txBody>
          <a:bodyPr anchorCtr="0" anchor="t" bIns="45700" lIns="91425" spcFirstLastPara="1" rIns="91425" wrap="square" tIns="45700">
            <a:normAutofit/>
          </a:bodyPr>
          <a:lstStyle/>
          <a:p>
            <a:pPr indent="-228600" lvl="0" marL="342900" rtl="0" algn="l">
              <a:spcBef>
                <a:spcPts val="1000"/>
              </a:spcBef>
              <a:spcAft>
                <a:spcPts val="0"/>
              </a:spcAft>
              <a:buClr>
                <a:schemeClr val="dk1"/>
              </a:buClr>
              <a:buSzPts val="1100"/>
              <a:buFont typeface="Arial"/>
              <a:buNone/>
            </a:pPr>
            <a:r>
              <a:rPr lang="fr-FR" sz="2000">
                <a:latin typeface="Arial Narrow"/>
                <a:ea typeface="Arial Narrow"/>
                <a:cs typeface="Arial Narrow"/>
                <a:sym typeface="Arial Narrow"/>
              </a:rPr>
              <a:t>Le diagramme de temps est un  diagramme utilisé pour montrer les interactions lorsque l'objectif principal du diagramme est de raisonner sur le temps. Les diagrammes de temps se concentrent sur les conditions changeantes dans et entre les lignes de vie le long d'un axe de temps linéaire. Les diagrammes de temps décrivent le comportement des classificateurs individuels et les interactions des classificateurs, en se concentrant sur le temps des événements qui provoquent des changements dans les conditions modélisées des lignes de vie.</a:t>
            </a:r>
            <a:endParaRPr sz="2000">
              <a:latin typeface="Arial Narrow"/>
              <a:ea typeface="Arial Narrow"/>
              <a:cs typeface="Arial Narrow"/>
              <a:sym typeface="Arial Narrow"/>
            </a:endParaRPr>
          </a:p>
          <a:p>
            <a:pPr indent="0" lvl="0" marL="0" rtl="0" algn="l">
              <a:spcBef>
                <a:spcPts val="1000"/>
              </a:spcBef>
              <a:spcAft>
                <a:spcPts val="0"/>
              </a:spcAft>
              <a:buSzPts val="1800"/>
              <a:buNone/>
            </a:pPr>
            <a:r>
              <a:t/>
            </a:r>
            <a:endParaRPr>
              <a:latin typeface="Arial Narrow"/>
              <a:ea typeface="Arial Narrow"/>
              <a:cs typeface="Arial Narrow"/>
              <a:sym typeface="Arial Narrow"/>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12b98f2408_0_2"/>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Concepts de base d’un diagramme de temps</a:t>
            </a:r>
            <a:endParaRPr/>
          </a:p>
        </p:txBody>
      </p:sp>
      <p:sp>
        <p:nvSpPr>
          <p:cNvPr id="597" name="Google Shape;597;g112b98f2408_0_2"/>
          <p:cNvSpPr txBox="1"/>
          <p:nvPr>
            <p:ph idx="1" type="body"/>
          </p:nvPr>
        </p:nvSpPr>
        <p:spPr>
          <a:xfrm>
            <a:off x="484825" y="1905100"/>
            <a:ext cx="11019900" cy="4544400"/>
          </a:xfrm>
          <a:prstGeom prst="rect">
            <a:avLst/>
          </a:prstGeom>
          <a:noFill/>
          <a:ln>
            <a:noFill/>
          </a:ln>
        </p:spPr>
        <p:txBody>
          <a:bodyPr anchorCtr="0" anchor="t" bIns="45700" lIns="91425" spcFirstLastPara="1" rIns="91425" wrap="square" tIns="45700">
            <a:spAutoFit/>
          </a:bodyPr>
          <a:lstStyle/>
          <a:p>
            <a:pPr indent="0" lvl="0" marL="0" rtl="0" algn="l">
              <a:spcBef>
                <a:spcPts val="1000"/>
              </a:spcBef>
              <a:spcAft>
                <a:spcPts val="0"/>
              </a:spcAft>
              <a:buSzPts val="1100"/>
              <a:buNone/>
            </a:pPr>
            <a:r>
              <a:rPr lang="fr-FR" sz="2000">
                <a:latin typeface="Arial Narrow"/>
                <a:ea typeface="Arial Narrow"/>
                <a:cs typeface="Arial Narrow"/>
                <a:sym typeface="Arial Narrow"/>
              </a:rPr>
              <a:t>Principaux éléments du diagramme UML de Temps : ligne de vie, ligne de temps,  contrainte de durée.</a:t>
            </a:r>
            <a:endParaRPr sz="2000">
              <a:latin typeface="Arial Narrow"/>
              <a:ea typeface="Arial Narrow"/>
              <a:cs typeface="Arial Narrow"/>
              <a:sym typeface="Arial Narrow"/>
            </a:endParaRPr>
          </a:p>
          <a:p>
            <a:pPr indent="0" lvl="0" marL="0" rtl="0" algn="l">
              <a:spcBef>
                <a:spcPts val="1000"/>
              </a:spcBef>
              <a:spcAft>
                <a:spcPts val="0"/>
              </a:spcAft>
              <a:buClr>
                <a:schemeClr val="dk1"/>
              </a:buClr>
              <a:buSzPts val="1100"/>
              <a:buFont typeface="Arial"/>
              <a:buNone/>
            </a:pPr>
            <a:r>
              <a:t/>
            </a:r>
            <a:endParaRPr sz="2000">
              <a:latin typeface="Arial Narrow"/>
              <a:ea typeface="Arial Narrow"/>
              <a:cs typeface="Arial Narrow"/>
              <a:sym typeface="Arial Narrow"/>
            </a:endParaRPr>
          </a:p>
          <a:p>
            <a:pPr indent="0" lvl="0" marL="0" rtl="0" algn="l">
              <a:spcBef>
                <a:spcPts val="1000"/>
              </a:spcBef>
              <a:spcAft>
                <a:spcPts val="0"/>
              </a:spcAft>
              <a:buSzPts val="1800"/>
              <a:buNone/>
            </a:pPr>
            <a:r>
              <a:rPr b="1" lang="fr-FR" sz="2300" u="sng">
                <a:latin typeface="Arial Narrow"/>
                <a:ea typeface="Arial Narrow"/>
                <a:cs typeface="Arial Narrow"/>
                <a:sym typeface="Arial Narrow"/>
              </a:rPr>
              <a:t>Ligne de vie</a:t>
            </a:r>
            <a:endParaRPr b="1" sz="2300" u="sng">
              <a:latin typeface="Arial Narrow"/>
              <a:ea typeface="Arial Narrow"/>
              <a:cs typeface="Arial Narrow"/>
              <a:sym typeface="Arial Narrow"/>
            </a:endParaRPr>
          </a:p>
          <a:p>
            <a:pPr indent="0" lvl="0" marL="0" rtl="0" algn="l">
              <a:spcBef>
                <a:spcPts val="1000"/>
              </a:spcBef>
              <a:spcAft>
                <a:spcPts val="0"/>
              </a:spcAft>
              <a:buSzPts val="1800"/>
              <a:buNone/>
            </a:pPr>
            <a:r>
              <a:rPr lang="fr-FR" sz="2000">
                <a:latin typeface="Arial Narrow"/>
                <a:ea typeface="Arial Narrow"/>
                <a:cs typeface="Arial Narrow"/>
                <a:sym typeface="Arial Narrow"/>
              </a:rPr>
              <a:t>	 La ligne de vie est un élément nommé qui représente un participant individuel dans l'interaction.    Elle est généralement alignée horizontalement pour une lecture de gauche à droite</a:t>
            </a:r>
            <a:endParaRPr sz="2000">
              <a:latin typeface="Arial Narrow"/>
              <a:ea typeface="Arial Narrow"/>
              <a:cs typeface="Arial Narrow"/>
              <a:sym typeface="Arial Narrow"/>
            </a:endParaRPr>
          </a:p>
          <a:p>
            <a:pPr indent="0" lvl="0" marL="0" rtl="0" algn="l">
              <a:spcBef>
                <a:spcPts val="1000"/>
              </a:spcBef>
              <a:spcAft>
                <a:spcPts val="0"/>
              </a:spcAft>
              <a:buSzPts val="1800"/>
              <a:buNone/>
            </a:pPr>
            <a:r>
              <a:t/>
            </a:r>
            <a:endParaRPr sz="2000">
              <a:latin typeface="Arial Narrow"/>
              <a:ea typeface="Arial Narrow"/>
              <a:cs typeface="Arial Narrow"/>
              <a:sym typeface="Arial Narrow"/>
            </a:endParaRPr>
          </a:p>
          <a:p>
            <a:pPr indent="0" lvl="0" marL="0" rtl="0" algn="l">
              <a:spcBef>
                <a:spcPts val="1000"/>
              </a:spcBef>
              <a:spcAft>
                <a:spcPts val="0"/>
              </a:spcAft>
              <a:buClr>
                <a:schemeClr val="dk1"/>
              </a:buClr>
              <a:buSzPts val="1100"/>
              <a:buFont typeface="Arial"/>
              <a:buNone/>
            </a:pPr>
            <a:r>
              <a:rPr b="1" lang="fr-FR" sz="2300" u="sng">
                <a:latin typeface="Arial Narrow"/>
                <a:ea typeface="Arial Narrow"/>
                <a:cs typeface="Arial Narrow"/>
                <a:sym typeface="Arial Narrow"/>
              </a:rPr>
              <a:t>Ligne de temps</a:t>
            </a:r>
            <a:r>
              <a:rPr b="1" lang="fr-FR" sz="2300">
                <a:latin typeface="Arial Narrow"/>
                <a:ea typeface="Arial Narrow"/>
                <a:cs typeface="Arial Narrow"/>
                <a:sym typeface="Arial Narrow"/>
              </a:rPr>
              <a:t> </a:t>
            </a:r>
            <a:endParaRPr sz="2000">
              <a:latin typeface="Arial Narrow"/>
              <a:ea typeface="Arial Narrow"/>
              <a:cs typeface="Arial Narrow"/>
              <a:sym typeface="Arial Narrow"/>
            </a:endParaRPr>
          </a:p>
          <a:p>
            <a:pPr indent="457200" lvl="0" marL="0" rtl="0" algn="l">
              <a:spcBef>
                <a:spcPts val="1000"/>
              </a:spcBef>
              <a:spcAft>
                <a:spcPts val="0"/>
              </a:spcAft>
              <a:buSzPts val="1800"/>
              <a:buNone/>
            </a:pPr>
            <a:r>
              <a:rPr lang="fr-FR" sz="2000">
                <a:latin typeface="Arial Narrow"/>
                <a:ea typeface="Arial Narrow"/>
                <a:cs typeface="Arial Narrow"/>
                <a:sym typeface="Arial Narrow"/>
              </a:rPr>
              <a:t>Une ligne de temps d'état ou de condition représente l'ensemble des états valides et le temps. Les états sont empilés sur la marge gauche de la ligne de vie, de haut en bas.</a:t>
            </a:r>
            <a:endParaRPr sz="2000">
              <a:latin typeface="Arial Narrow"/>
              <a:ea typeface="Arial Narrow"/>
              <a:cs typeface="Arial Narrow"/>
              <a:sym typeface="Arial Narrow"/>
            </a:endParaRPr>
          </a:p>
          <a:p>
            <a:pPr indent="457200" lvl="0" marL="0" rtl="0" algn="l">
              <a:spcBef>
                <a:spcPts val="1000"/>
              </a:spcBef>
              <a:spcAft>
                <a:spcPts val="0"/>
              </a:spcAft>
              <a:buSzPts val="1800"/>
              <a:buNone/>
            </a:pPr>
            <a:r>
              <a:t/>
            </a:r>
            <a:endParaRPr>
              <a:latin typeface="Arial Narrow"/>
              <a:ea typeface="Arial Narrow"/>
              <a:cs typeface="Arial Narrow"/>
              <a:sym typeface="Arial Narro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112b98f2408_0_11"/>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Concepts de base d’un diagramme de temps</a:t>
            </a:r>
            <a:endParaRPr/>
          </a:p>
        </p:txBody>
      </p:sp>
      <p:sp>
        <p:nvSpPr>
          <p:cNvPr id="603" name="Google Shape;603;g112b98f2408_0_11"/>
          <p:cNvSpPr txBox="1"/>
          <p:nvPr>
            <p:ph idx="1" type="body"/>
          </p:nvPr>
        </p:nvSpPr>
        <p:spPr>
          <a:xfrm>
            <a:off x="1176125" y="1805600"/>
            <a:ext cx="10328400" cy="4505700"/>
          </a:xfrm>
          <a:prstGeom prst="rect">
            <a:avLst/>
          </a:prstGeom>
          <a:noFill/>
          <a:ln>
            <a:noFill/>
          </a:ln>
        </p:spPr>
        <p:txBody>
          <a:bodyPr anchorCtr="0" anchor="t" bIns="45700" lIns="91425" spcFirstLastPara="1" rIns="91425" wrap="square" tIns="45700">
            <a:normAutofit/>
          </a:bodyPr>
          <a:lstStyle/>
          <a:p>
            <a:pPr indent="457200" lvl="0" marL="0" rtl="0" algn="l">
              <a:spcBef>
                <a:spcPts val="1000"/>
              </a:spcBef>
              <a:spcAft>
                <a:spcPts val="0"/>
              </a:spcAft>
              <a:buSzPts val="1800"/>
              <a:buNone/>
            </a:pPr>
            <a:r>
              <a:rPr lang="fr-FR" sz="1900">
                <a:latin typeface="Arial Narrow"/>
                <a:ea typeface="Arial Narrow"/>
                <a:cs typeface="Arial Narrow"/>
                <a:sym typeface="Arial Narrow"/>
              </a:rPr>
              <a:t>Prenons l’exemple d’un appel téléphonique </a:t>
            </a:r>
            <a:endParaRPr sz="1900">
              <a:latin typeface="Arial Narrow"/>
              <a:ea typeface="Arial Narrow"/>
              <a:cs typeface="Arial Narrow"/>
              <a:sym typeface="Arial Narrow"/>
            </a:endParaRPr>
          </a:p>
          <a:p>
            <a:pPr indent="457200" lvl="0" marL="0" rtl="0" algn="l">
              <a:spcBef>
                <a:spcPts val="1000"/>
              </a:spcBef>
              <a:spcAft>
                <a:spcPts val="0"/>
              </a:spcAft>
              <a:buSzPts val="1800"/>
              <a:buNone/>
            </a:pPr>
            <a:r>
              <a:t/>
            </a:r>
            <a:endParaRPr>
              <a:latin typeface="Arial Narrow"/>
              <a:ea typeface="Arial Narrow"/>
              <a:cs typeface="Arial Narrow"/>
              <a:sym typeface="Arial Narrow"/>
            </a:endParaRPr>
          </a:p>
          <a:p>
            <a:pPr indent="457200" lvl="0" marL="0" rtl="0" algn="l">
              <a:spcBef>
                <a:spcPts val="1000"/>
              </a:spcBef>
              <a:spcAft>
                <a:spcPts val="0"/>
              </a:spcAft>
              <a:buSzPts val="1800"/>
              <a:buNone/>
            </a:pPr>
            <a:r>
              <a:t/>
            </a:r>
            <a:endParaRPr>
              <a:latin typeface="Arial Narrow"/>
              <a:ea typeface="Arial Narrow"/>
              <a:cs typeface="Arial Narrow"/>
              <a:sym typeface="Arial Narrow"/>
            </a:endParaRPr>
          </a:p>
          <a:p>
            <a:pPr indent="457200" lvl="0" marL="0" rtl="0" algn="l">
              <a:spcBef>
                <a:spcPts val="1000"/>
              </a:spcBef>
              <a:spcAft>
                <a:spcPts val="0"/>
              </a:spcAft>
              <a:buSzPts val="1800"/>
              <a:buNone/>
            </a:pPr>
            <a:r>
              <a:t/>
            </a:r>
            <a:endParaRPr>
              <a:latin typeface="Arial Narrow"/>
              <a:ea typeface="Arial Narrow"/>
              <a:cs typeface="Arial Narrow"/>
              <a:sym typeface="Arial Narrow"/>
            </a:endParaRPr>
          </a:p>
          <a:p>
            <a:pPr indent="457200" lvl="0" marL="0" rtl="0" algn="l">
              <a:spcBef>
                <a:spcPts val="1000"/>
              </a:spcBef>
              <a:spcAft>
                <a:spcPts val="0"/>
              </a:spcAft>
              <a:buSzPts val="1800"/>
              <a:buNone/>
            </a:pPr>
            <a:r>
              <a:t/>
            </a:r>
            <a:endParaRPr>
              <a:latin typeface="Arial Narrow"/>
              <a:ea typeface="Arial Narrow"/>
              <a:cs typeface="Arial Narrow"/>
              <a:sym typeface="Arial Narrow"/>
            </a:endParaRPr>
          </a:p>
          <a:p>
            <a:pPr indent="457200" lvl="0" marL="0" rtl="0" algn="l">
              <a:spcBef>
                <a:spcPts val="1000"/>
              </a:spcBef>
              <a:spcAft>
                <a:spcPts val="0"/>
              </a:spcAft>
              <a:buSzPts val="1800"/>
              <a:buNone/>
            </a:pPr>
            <a:r>
              <a:t/>
            </a:r>
            <a:endParaRPr>
              <a:latin typeface="Arial Narrow"/>
              <a:ea typeface="Arial Narrow"/>
              <a:cs typeface="Arial Narrow"/>
              <a:sym typeface="Arial Narrow"/>
            </a:endParaRPr>
          </a:p>
          <a:p>
            <a:pPr indent="457200" lvl="0" marL="0" rtl="0" algn="l">
              <a:spcBef>
                <a:spcPts val="1000"/>
              </a:spcBef>
              <a:spcAft>
                <a:spcPts val="0"/>
              </a:spcAft>
              <a:buSzPts val="1800"/>
              <a:buNone/>
            </a:pPr>
            <a:r>
              <a:t/>
            </a:r>
            <a:endParaRPr>
              <a:latin typeface="Arial Narrow"/>
              <a:ea typeface="Arial Narrow"/>
              <a:cs typeface="Arial Narrow"/>
              <a:sym typeface="Arial Narrow"/>
            </a:endParaRPr>
          </a:p>
          <a:p>
            <a:pPr indent="457200" lvl="0" marL="0" rtl="0" algn="l">
              <a:spcBef>
                <a:spcPts val="1000"/>
              </a:spcBef>
              <a:spcAft>
                <a:spcPts val="0"/>
              </a:spcAft>
              <a:buSzPts val="1800"/>
              <a:buNone/>
            </a:pPr>
            <a:r>
              <a:t/>
            </a:r>
            <a:endParaRPr>
              <a:latin typeface="Arial Narrow"/>
              <a:ea typeface="Arial Narrow"/>
              <a:cs typeface="Arial Narrow"/>
              <a:sym typeface="Arial Narrow"/>
            </a:endParaRPr>
          </a:p>
        </p:txBody>
      </p:sp>
      <p:pic>
        <p:nvPicPr>
          <p:cNvPr id="604" name="Google Shape;604;g112b98f2408_0_11"/>
          <p:cNvPicPr preferRelativeResize="0"/>
          <p:nvPr/>
        </p:nvPicPr>
        <p:blipFill>
          <a:blip r:embed="rId3">
            <a:alphaModFix/>
          </a:blip>
          <a:stretch>
            <a:fillRect/>
          </a:stretch>
        </p:blipFill>
        <p:spPr>
          <a:xfrm>
            <a:off x="3536675" y="3001200"/>
            <a:ext cx="4953000" cy="21145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12b98f2408_0_19"/>
          <p:cNvSpPr txBox="1"/>
          <p:nvPr>
            <p:ph type="title"/>
          </p:nvPr>
        </p:nvSpPr>
        <p:spPr>
          <a:xfrm>
            <a:off x="2592925" y="624110"/>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Concepts de base d’un diagramme de temps</a:t>
            </a:r>
            <a:endParaRPr/>
          </a:p>
        </p:txBody>
      </p:sp>
      <p:sp>
        <p:nvSpPr>
          <p:cNvPr id="610" name="Google Shape;610;g112b98f2408_0_19"/>
          <p:cNvSpPr txBox="1"/>
          <p:nvPr>
            <p:ph idx="1" type="body"/>
          </p:nvPr>
        </p:nvSpPr>
        <p:spPr>
          <a:xfrm>
            <a:off x="927650" y="1805600"/>
            <a:ext cx="10577100" cy="4505700"/>
          </a:xfrm>
          <a:prstGeom prst="rect">
            <a:avLst/>
          </a:prstGeom>
          <a:noFill/>
          <a:ln>
            <a:noFill/>
          </a:ln>
        </p:spPr>
        <p:txBody>
          <a:bodyPr anchorCtr="0" anchor="t" bIns="45700" lIns="91425" spcFirstLastPara="1" rIns="91425" wrap="square" tIns="45700">
            <a:normAutofit fontScale="32500" lnSpcReduction="10000"/>
          </a:bodyPr>
          <a:lstStyle/>
          <a:p>
            <a:pPr indent="0" lvl="0" marL="0" rtl="0" algn="l">
              <a:spcBef>
                <a:spcPts val="1000"/>
              </a:spcBef>
              <a:spcAft>
                <a:spcPts val="0"/>
              </a:spcAft>
              <a:buSzPts val="358"/>
              <a:buNone/>
            </a:pPr>
            <a:r>
              <a:rPr b="1" lang="fr-FR" sz="8274" u="sng">
                <a:latin typeface="Arial Narrow"/>
                <a:ea typeface="Arial Narrow"/>
                <a:cs typeface="Arial Narrow"/>
                <a:sym typeface="Arial Narrow"/>
              </a:rPr>
              <a:t>Contraintes</a:t>
            </a:r>
            <a:endParaRPr b="1" sz="8274" u="sng">
              <a:latin typeface="Arial Narrow"/>
              <a:ea typeface="Arial Narrow"/>
              <a:cs typeface="Arial Narrow"/>
              <a:sym typeface="Arial Narrow"/>
            </a:endParaRPr>
          </a:p>
          <a:p>
            <a:pPr indent="0" lvl="0" marL="0" rtl="0" algn="l">
              <a:spcBef>
                <a:spcPts val="1000"/>
              </a:spcBef>
              <a:spcAft>
                <a:spcPts val="0"/>
              </a:spcAft>
              <a:buSzPts val="358"/>
              <a:buNone/>
            </a:pPr>
            <a:r>
              <a:rPr lang="fr-FR" sz="8274">
                <a:latin typeface="Arial Narrow"/>
                <a:ea typeface="Arial Narrow"/>
                <a:cs typeface="Arial Narrow"/>
                <a:sym typeface="Arial Narrow"/>
              </a:rPr>
              <a:t> </a:t>
            </a:r>
            <a:r>
              <a:rPr lang="fr-FR" sz="5601">
                <a:latin typeface="Arial Narrow"/>
                <a:ea typeface="Arial Narrow"/>
                <a:cs typeface="Arial Narrow"/>
                <a:sym typeface="Arial Narrow"/>
              </a:rPr>
              <a:t>	Nous pouvons utiliser la longueur d'une ligne de temps pour indiquer combien de temps l'objet reste dans un état particulier en la lisant de gauche à droite. Pour associer des mesures de temps, vous affichez des marques de tic-tac en ligne dans la partie inférieure du cadre.</a:t>
            </a:r>
            <a:endParaRPr sz="5601">
              <a:latin typeface="Arial Narrow"/>
              <a:ea typeface="Arial Narrow"/>
              <a:cs typeface="Arial Narrow"/>
              <a:sym typeface="Arial Narrow"/>
            </a:endParaRPr>
          </a:p>
          <a:p>
            <a:pPr indent="0" lvl="0" marL="0" rtl="0" algn="l">
              <a:spcBef>
                <a:spcPts val="1000"/>
              </a:spcBef>
              <a:spcAft>
                <a:spcPts val="0"/>
              </a:spcAft>
              <a:buSzPts val="358"/>
              <a:buNone/>
            </a:pPr>
            <a:r>
              <a:rPr lang="fr-FR" sz="5601">
                <a:latin typeface="Arial Narrow"/>
                <a:ea typeface="Arial Narrow"/>
                <a:cs typeface="Arial Narrow"/>
                <a:sym typeface="Arial Narrow"/>
              </a:rPr>
              <a:t>  La figure indique le moment où l'événement d’envoie de mail </a:t>
            </a:r>
            <a:endParaRPr sz="5601">
              <a:latin typeface="Arial Narrow"/>
              <a:ea typeface="Arial Narrow"/>
              <a:cs typeface="Arial Narrow"/>
              <a:sym typeface="Arial Narrow"/>
            </a:endParaRPr>
          </a:p>
          <a:p>
            <a:pPr indent="0" lvl="0" marL="0" rtl="0" algn="l">
              <a:spcBef>
                <a:spcPts val="1000"/>
              </a:spcBef>
              <a:spcAft>
                <a:spcPts val="0"/>
              </a:spcAft>
              <a:buClr>
                <a:schemeClr val="dk1"/>
              </a:buClr>
              <a:buSzPts val="358"/>
              <a:buFont typeface="Arial"/>
              <a:buNone/>
            </a:pPr>
            <a:r>
              <a:t/>
            </a:r>
            <a:endParaRPr sz="5601">
              <a:latin typeface="Arial Narrow"/>
              <a:ea typeface="Arial Narrow"/>
              <a:cs typeface="Arial Narrow"/>
              <a:sym typeface="Arial Narrow"/>
            </a:endParaRPr>
          </a:p>
          <a:p>
            <a:pPr indent="457200" lvl="0" marL="0" rtl="0" algn="l">
              <a:spcBef>
                <a:spcPts val="1000"/>
              </a:spcBef>
              <a:spcAft>
                <a:spcPts val="0"/>
              </a:spcAft>
              <a:buSzPts val="585"/>
              <a:buNone/>
            </a:pPr>
            <a:r>
              <a:t/>
            </a:r>
            <a:endParaRPr sz="8274">
              <a:latin typeface="Arial Narrow"/>
              <a:ea typeface="Arial Narrow"/>
              <a:cs typeface="Arial Narrow"/>
              <a:sym typeface="Arial Narrow"/>
            </a:endParaRPr>
          </a:p>
          <a:p>
            <a:pPr indent="457200" lvl="0" marL="0" rtl="0" algn="l">
              <a:spcBef>
                <a:spcPts val="1000"/>
              </a:spcBef>
              <a:spcAft>
                <a:spcPts val="0"/>
              </a:spcAft>
              <a:buSzPct val="105882"/>
              <a:buNone/>
            </a:pPr>
            <a:r>
              <a:t/>
            </a:r>
            <a:endParaRPr>
              <a:latin typeface="Arial Narrow"/>
              <a:ea typeface="Arial Narrow"/>
              <a:cs typeface="Arial Narrow"/>
              <a:sym typeface="Arial Narrow"/>
            </a:endParaRPr>
          </a:p>
          <a:p>
            <a:pPr indent="457200" lvl="0" marL="0" rtl="0" algn="l">
              <a:spcBef>
                <a:spcPts val="1000"/>
              </a:spcBef>
              <a:spcAft>
                <a:spcPts val="0"/>
              </a:spcAft>
              <a:buSzPct val="105882"/>
              <a:buNone/>
            </a:pPr>
            <a:r>
              <a:t/>
            </a:r>
            <a:endParaRPr>
              <a:latin typeface="Arial Narrow"/>
              <a:ea typeface="Arial Narrow"/>
              <a:cs typeface="Arial Narrow"/>
              <a:sym typeface="Arial Narrow"/>
            </a:endParaRPr>
          </a:p>
          <a:p>
            <a:pPr indent="457200" lvl="0" marL="0" rtl="0" algn="l">
              <a:spcBef>
                <a:spcPts val="1000"/>
              </a:spcBef>
              <a:spcAft>
                <a:spcPts val="0"/>
              </a:spcAft>
              <a:buSzPct val="105882"/>
              <a:buNone/>
            </a:pPr>
            <a:r>
              <a:t/>
            </a:r>
            <a:endParaRPr>
              <a:latin typeface="Arial Narrow"/>
              <a:ea typeface="Arial Narrow"/>
              <a:cs typeface="Arial Narrow"/>
              <a:sym typeface="Arial Narrow"/>
            </a:endParaRPr>
          </a:p>
          <a:p>
            <a:pPr indent="457200" lvl="0" marL="0" rtl="0" algn="l">
              <a:spcBef>
                <a:spcPts val="1000"/>
              </a:spcBef>
              <a:spcAft>
                <a:spcPts val="0"/>
              </a:spcAft>
              <a:buSzPct val="105882"/>
              <a:buNone/>
            </a:pPr>
            <a:r>
              <a:t/>
            </a:r>
            <a:endParaRPr>
              <a:latin typeface="Arial Narrow"/>
              <a:ea typeface="Arial Narrow"/>
              <a:cs typeface="Arial Narrow"/>
              <a:sym typeface="Arial Narrow"/>
            </a:endParaRPr>
          </a:p>
          <a:p>
            <a:pPr indent="457200" lvl="0" marL="0" rtl="0" algn="l">
              <a:spcBef>
                <a:spcPts val="1000"/>
              </a:spcBef>
              <a:spcAft>
                <a:spcPts val="0"/>
              </a:spcAft>
              <a:buSzPct val="105882"/>
              <a:buNone/>
            </a:pPr>
            <a:r>
              <a:t/>
            </a:r>
            <a:endParaRPr>
              <a:latin typeface="Arial Narrow"/>
              <a:ea typeface="Arial Narrow"/>
              <a:cs typeface="Arial Narrow"/>
              <a:sym typeface="Arial Narrow"/>
            </a:endParaRPr>
          </a:p>
          <a:p>
            <a:pPr indent="457200" lvl="0" marL="0" rtl="0" algn="l">
              <a:spcBef>
                <a:spcPts val="1000"/>
              </a:spcBef>
              <a:spcAft>
                <a:spcPts val="0"/>
              </a:spcAft>
              <a:buSzPct val="105882"/>
              <a:buNone/>
            </a:pPr>
            <a:r>
              <a:t/>
            </a:r>
            <a:endParaRPr>
              <a:latin typeface="Arial Narrow"/>
              <a:ea typeface="Arial Narrow"/>
              <a:cs typeface="Arial Narrow"/>
              <a:sym typeface="Arial Narrow"/>
            </a:endParaRPr>
          </a:p>
        </p:txBody>
      </p:sp>
      <p:pic>
        <p:nvPicPr>
          <p:cNvPr id="611" name="Google Shape;611;g112b98f2408_0_19"/>
          <p:cNvPicPr preferRelativeResize="0"/>
          <p:nvPr/>
        </p:nvPicPr>
        <p:blipFill>
          <a:blip r:embed="rId3">
            <a:alphaModFix/>
          </a:blip>
          <a:stretch>
            <a:fillRect/>
          </a:stretch>
        </p:blipFill>
        <p:spPr>
          <a:xfrm>
            <a:off x="3089556" y="4031100"/>
            <a:ext cx="6609325" cy="2114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112b98f2408_0_30"/>
          <p:cNvSpPr txBox="1"/>
          <p:nvPr>
            <p:ph type="title"/>
          </p:nvPr>
        </p:nvSpPr>
        <p:spPr>
          <a:xfrm>
            <a:off x="2481525" y="80685"/>
            <a:ext cx="8911800" cy="12810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Illustration</a:t>
            </a:r>
            <a:endParaRPr/>
          </a:p>
        </p:txBody>
      </p:sp>
      <p:sp>
        <p:nvSpPr>
          <p:cNvPr id="617" name="Google Shape;617;g112b98f2408_0_30"/>
          <p:cNvSpPr txBox="1"/>
          <p:nvPr>
            <p:ph idx="1" type="body"/>
          </p:nvPr>
        </p:nvSpPr>
        <p:spPr>
          <a:xfrm>
            <a:off x="2589200" y="1163625"/>
            <a:ext cx="8915400" cy="5645100"/>
          </a:xfrm>
          <a:prstGeom prst="rect">
            <a:avLst/>
          </a:prstGeom>
          <a:noFill/>
          <a:ln>
            <a:noFill/>
          </a:ln>
        </p:spPr>
        <p:txBody>
          <a:bodyPr anchorCtr="0" anchor="t" bIns="45700" lIns="91425" spcFirstLastPara="1" rIns="91425" wrap="square" tIns="45700">
            <a:normAutofit/>
          </a:bodyPr>
          <a:lstStyle/>
          <a:p>
            <a:pPr indent="457200" lvl="0" marL="0" rtl="0" algn="l">
              <a:spcBef>
                <a:spcPts val="1000"/>
              </a:spcBef>
              <a:spcAft>
                <a:spcPts val="0"/>
              </a:spcAft>
              <a:buSzPts val="1800"/>
              <a:buNone/>
            </a:pPr>
            <a:r>
              <a:t/>
            </a:r>
            <a:endParaRPr>
              <a:latin typeface="Arial Narrow"/>
              <a:ea typeface="Arial Narrow"/>
              <a:cs typeface="Arial Narrow"/>
              <a:sym typeface="Arial Narrow"/>
            </a:endParaRPr>
          </a:p>
        </p:txBody>
      </p:sp>
      <p:pic>
        <p:nvPicPr>
          <p:cNvPr id="618" name="Google Shape;618;g112b98f2408_0_30"/>
          <p:cNvPicPr preferRelativeResize="0"/>
          <p:nvPr/>
        </p:nvPicPr>
        <p:blipFill>
          <a:blip r:embed="rId3">
            <a:alphaModFix/>
          </a:blip>
          <a:stretch>
            <a:fillRect/>
          </a:stretch>
        </p:blipFill>
        <p:spPr>
          <a:xfrm>
            <a:off x="570700" y="886325"/>
            <a:ext cx="11263365" cy="56451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1"/>
          <p:cNvSpPr txBox="1"/>
          <p:nvPr>
            <p:ph type="title"/>
          </p:nvPr>
        </p:nvSpPr>
        <p:spPr>
          <a:xfrm>
            <a:off x="1159540" y="287304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Century Gothic"/>
              <a:buNone/>
            </a:pPr>
            <a:r>
              <a:rPr lang="fr-FR"/>
              <a:t>                        </a:t>
            </a:r>
            <a:r>
              <a:rPr b="1" lang="fr-FR" sz="4000">
                <a:latin typeface="Arial Rounded"/>
                <a:ea typeface="Arial Rounded"/>
                <a:cs typeface="Arial Rounded"/>
                <a:sym typeface="Arial Rounded"/>
              </a:rPr>
              <a:t>Questions</a:t>
            </a:r>
            <a:endParaRPr b="1">
              <a:latin typeface="Arial Rounded"/>
              <a:ea typeface="Arial Rounded"/>
              <a:cs typeface="Arial Rounded"/>
              <a:sym typeface="Arial Rounde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72"/>
          <p:cNvSpPr txBox="1"/>
          <p:nvPr>
            <p:ph type="title"/>
          </p:nvPr>
        </p:nvSpPr>
        <p:spPr>
          <a:xfrm>
            <a:off x="1316060" y="2815375"/>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4000"/>
              <a:buFont typeface="Arial Rounded"/>
              <a:buNone/>
            </a:pPr>
            <a:r>
              <a:rPr b="1" lang="fr-FR" sz="4000">
                <a:latin typeface="Arial Rounded"/>
                <a:ea typeface="Arial Rounded"/>
                <a:cs typeface="Arial Rounded"/>
                <a:sym typeface="Arial Rounded"/>
              </a:rPr>
              <a:t>            Exercices d’applications</a:t>
            </a:r>
            <a:endParaRPr b="1" sz="4000">
              <a:latin typeface="Arial Rounded"/>
              <a:ea typeface="Arial Rounded"/>
              <a:cs typeface="Arial Rounded"/>
              <a:sym typeface="Arial Rounde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3"/>
          <p:cNvSpPr txBox="1"/>
          <p:nvPr>
            <p:ph type="title"/>
          </p:nvPr>
        </p:nvSpPr>
        <p:spPr>
          <a:xfrm>
            <a:off x="1579670" y="3046035"/>
            <a:ext cx="8911687" cy="128089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168DBA"/>
              </a:buClr>
              <a:buSzPts val="4000"/>
              <a:buFont typeface="Arial Rounded"/>
              <a:buNone/>
            </a:pPr>
            <a:r>
              <a:rPr b="1" lang="fr-FR" sz="4000">
                <a:latin typeface="Arial Rounded"/>
                <a:ea typeface="Arial Rounded"/>
                <a:cs typeface="Arial Rounded"/>
                <a:sym typeface="Arial Rounded"/>
              </a:rPr>
              <a:t>Merci pour votre attention</a:t>
            </a:r>
            <a:endParaRPr b="1" sz="4000">
              <a:latin typeface="Arial Rounded"/>
              <a:ea typeface="Arial Rounded"/>
              <a:cs typeface="Arial Rounded"/>
              <a:sym typeface="Arial Round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9"/>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Les composants du diagramme </a:t>
            </a:r>
            <a:endParaRPr b="1">
              <a:latin typeface="Arial Rounded"/>
              <a:ea typeface="Arial Rounded"/>
              <a:cs typeface="Arial Rounded"/>
              <a:sym typeface="Arial Rounded"/>
            </a:endParaRPr>
          </a:p>
        </p:txBody>
      </p:sp>
      <p:sp>
        <p:nvSpPr>
          <p:cNvPr id="182" name="Google Shape;182;p49"/>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La ligne de vie d’un objet</a:t>
            </a:r>
            <a:endParaRPr/>
          </a:p>
          <a:p>
            <a:pPr indent="-342900" lvl="0" marL="342900" rtl="0" algn="l">
              <a:spcBef>
                <a:spcPts val="1000"/>
              </a:spcBef>
              <a:spcAft>
                <a:spcPts val="0"/>
              </a:spcAft>
              <a:buSzPts val="1800"/>
              <a:buChar char="●"/>
            </a:pPr>
            <a:r>
              <a:rPr lang="fr-FR"/>
              <a:t> Le message </a:t>
            </a:r>
            <a:endParaRPr/>
          </a:p>
          <a:p>
            <a:pPr indent="-342900" lvl="0" marL="342900" rtl="0" algn="l">
              <a:spcBef>
                <a:spcPts val="1000"/>
              </a:spcBef>
              <a:spcAft>
                <a:spcPts val="0"/>
              </a:spcAft>
              <a:buSzPts val="1800"/>
              <a:buChar char="●"/>
            </a:pPr>
            <a:r>
              <a:rPr lang="fr-FR"/>
              <a:t> Barre d’activation d’un objet</a:t>
            </a:r>
            <a:endParaRPr/>
          </a:p>
          <a:p>
            <a:pPr indent="-342900" lvl="0" marL="342900" rtl="0" algn="l">
              <a:spcBef>
                <a:spcPts val="1000"/>
              </a:spcBef>
              <a:spcAft>
                <a:spcPts val="0"/>
              </a:spcAft>
              <a:buSzPts val="1800"/>
              <a:buChar char="●"/>
            </a:pPr>
            <a:r>
              <a:rPr lang="fr-FR"/>
              <a:t> Création et Suppression d’un objet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50"/>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168DBA"/>
              </a:buClr>
              <a:buSzPts val="3600"/>
              <a:buFont typeface="Arial Rounded"/>
              <a:buNone/>
            </a:pPr>
            <a:r>
              <a:rPr b="1" lang="fr-FR">
                <a:latin typeface="Arial Rounded"/>
                <a:ea typeface="Arial Rounded"/>
                <a:cs typeface="Arial Rounded"/>
                <a:sym typeface="Arial Rounded"/>
              </a:rPr>
              <a:t>La ligne de vie d’un objet</a:t>
            </a:r>
            <a:endParaRPr b="1">
              <a:latin typeface="Arial Rounded"/>
              <a:ea typeface="Arial Rounded"/>
              <a:cs typeface="Arial Rounded"/>
              <a:sym typeface="Arial Rounded"/>
            </a:endParaRPr>
          </a:p>
        </p:txBody>
      </p:sp>
      <p:sp>
        <p:nvSpPr>
          <p:cNvPr id="188" name="Google Shape;188;p50"/>
          <p:cNvSpPr txBox="1"/>
          <p:nvPr>
            <p:ph idx="1" type="body"/>
          </p:nvPr>
        </p:nvSpPr>
        <p:spPr>
          <a:xfrm>
            <a:off x="1874520" y="1905000"/>
            <a:ext cx="9630092" cy="474726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800"/>
              <a:buChar char="●"/>
            </a:pPr>
            <a:r>
              <a:rPr lang="fr-FR"/>
              <a:t> C’est un composant qui représente la vie d’un objet dans le contexte de la séquence d’évènements.</a:t>
            </a:r>
            <a:endParaRPr/>
          </a:p>
          <a:p>
            <a:pPr indent="-342900" lvl="0" marL="342900" rtl="0" algn="l">
              <a:spcBef>
                <a:spcPts val="1000"/>
              </a:spcBef>
              <a:spcAft>
                <a:spcPts val="0"/>
              </a:spcAft>
              <a:buSzPts val="1800"/>
              <a:buChar char="●"/>
            </a:pPr>
            <a:r>
              <a:rPr lang="fr-FR"/>
              <a:t> Par convention, le temps est représenté comme s’écoulant du haut vers le bas des « lignes de vie » des instances</a:t>
            </a:r>
            <a:endParaRPr/>
          </a:p>
          <a:p>
            <a:pPr indent="-342900" lvl="0" marL="342900" rtl="0" algn="l">
              <a:spcBef>
                <a:spcPts val="1000"/>
              </a:spcBef>
              <a:spcAft>
                <a:spcPts val="0"/>
              </a:spcAft>
              <a:buSzPts val="1800"/>
              <a:buChar char="●"/>
            </a:pPr>
            <a:r>
              <a:rPr lang="fr-FR"/>
              <a:t> Les objets qui sont créés vers la fin de la séquence n’apparaissent pas toujours en haut du diagramme, mais peuvent </a:t>
            </a:r>
            <a:r>
              <a:rPr lang="fr-FR"/>
              <a:t>apparaître</a:t>
            </a:r>
            <a:r>
              <a:rPr lang="fr-FR"/>
              <a:t> à l’endroit où ils sont créés.</a:t>
            </a:r>
            <a:endParaRPr/>
          </a:p>
          <a:p>
            <a:pPr indent="-228600" lvl="0" marL="342900" rtl="0" algn="l">
              <a:spcBef>
                <a:spcPts val="1000"/>
              </a:spcBef>
              <a:spcAft>
                <a:spcPts val="0"/>
              </a:spcAft>
              <a:buSzPts val="1800"/>
              <a:buNone/>
            </a:pPr>
            <a:r>
              <a:t/>
            </a:r>
            <a:endParaRPr/>
          </a:p>
        </p:txBody>
      </p:sp>
      <p:pic>
        <p:nvPicPr>
          <p:cNvPr id="189" name="Google Shape;189;p50"/>
          <p:cNvPicPr preferRelativeResize="0"/>
          <p:nvPr/>
        </p:nvPicPr>
        <p:blipFill rotWithShape="1">
          <a:blip r:embed="rId3">
            <a:alphaModFix/>
          </a:blip>
          <a:srcRect b="0" l="0" r="0" t="0"/>
          <a:stretch/>
        </p:blipFill>
        <p:spPr>
          <a:xfrm>
            <a:off x="2877887" y="4223036"/>
            <a:ext cx="6916116" cy="242921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2022-01-16T15:48:43Z</dcterms:created>
  <dc:creator>Utilisateur Windows</dc:creator>
</cp:coreProperties>
</file>